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8"/>
  </p:notesMasterIdLst>
  <p:sldIdLst>
    <p:sldId id="256" r:id="rId3"/>
    <p:sldId id="527" r:id="rId4"/>
    <p:sldId id="517" r:id="rId5"/>
    <p:sldId id="540" r:id="rId6"/>
    <p:sldId id="543" r:id="rId7"/>
    <p:sldId id="552" r:id="rId8"/>
    <p:sldId id="553" r:id="rId9"/>
    <p:sldId id="530" r:id="rId10"/>
    <p:sldId id="526" r:id="rId11"/>
    <p:sldId id="544" r:id="rId12"/>
    <p:sldId id="546" r:id="rId13"/>
    <p:sldId id="550" r:id="rId14"/>
    <p:sldId id="521" r:id="rId15"/>
    <p:sldId id="541" r:id="rId16"/>
    <p:sldId id="525" r:id="rId17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3C0B5C-5992-4FF4-B0E4-447CCA97459D}" v="1" dt="2024-02-02T14:44:16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5033" autoAdjust="0"/>
  </p:normalViewPr>
  <p:slideViewPr>
    <p:cSldViewPr>
      <p:cViewPr varScale="1">
        <p:scale>
          <a:sx n="107" d="100"/>
          <a:sy n="107" d="100"/>
        </p:scale>
        <p:origin x="558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DCC9987-AE10-4685-9B5B-4577F1D5BB4C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D8454A-404F-4DF1-8F43-7DDF83BF3B6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9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9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2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5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6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BF1CCF-7666-4D44-83CF-B1D9081B196F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dirty="0" err="1"/>
              <a:t>Inserire</a:t>
            </a:r>
            <a:r>
              <a:rPr lang="en-US" dirty="0"/>
              <a:t> qui </a:t>
            </a:r>
            <a:r>
              <a:rPr lang="en-US" dirty="0" err="1"/>
              <a:t>il</a:t>
            </a:r>
            <a:r>
              <a:rPr lang="en-US" dirty="0"/>
              <a:t> logo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Inserire</a:t>
            </a:r>
            <a:r>
              <a:rPr lang="en-US" dirty="0"/>
              <a:t> qui </a:t>
            </a:r>
            <a:r>
              <a:rPr lang="en-US" dirty="0" err="1"/>
              <a:t>il</a:t>
            </a:r>
            <a:r>
              <a:rPr lang="en-US" dirty="0"/>
              <a:t>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Inserire</a:t>
            </a:r>
            <a:r>
              <a:rPr lang="en-US" dirty="0"/>
              <a:t> qui </a:t>
            </a:r>
            <a:r>
              <a:rPr lang="en-US" dirty="0" err="1"/>
              <a:t>il</a:t>
            </a:r>
            <a:r>
              <a:rPr lang="en-US" dirty="0"/>
              <a:t>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648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Inserire</a:t>
            </a:r>
            <a:r>
              <a:rPr lang="en-US" dirty="0"/>
              <a:t> qui </a:t>
            </a:r>
            <a:r>
              <a:rPr lang="en-US" dirty="0" err="1"/>
              <a:t>il</a:t>
            </a:r>
            <a:r>
              <a:rPr lang="en-US" dirty="0"/>
              <a:t> logo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8374312-97FC-1F93-6F16-39C0729FC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9899" y="0"/>
            <a:ext cx="722101" cy="7167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6" y="6362700"/>
            <a:ext cx="2844800" cy="304800"/>
          </a:xfrm>
        </p:spPr>
        <p:txBody>
          <a:bodyPr/>
          <a:lstStyle/>
          <a:p>
            <a:fld id="{4C3E4E52-550E-4B84-9D4F-14979F5A0D6E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1" y="6366670"/>
            <a:ext cx="5680075" cy="300831"/>
          </a:xfrm>
        </p:spPr>
        <p:txBody>
          <a:bodyPr/>
          <a:lstStyle/>
          <a:p>
            <a:r>
              <a:rPr lang="en-US" dirty="0" err="1"/>
              <a:t>Inserire</a:t>
            </a:r>
            <a:r>
              <a:rPr lang="en-US" dirty="0"/>
              <a:t> qui </a:t>
            </a:r>
            <a:r>
              <a:rPr lang="en-US" dirty="0" err="1"/>
              <a:t>il</a:t>
            </a:r>
            <a:r>
              <a:rPr lang="en-US" dirty="0"/>
              <a:t>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1"/>
            <a:ext cx="53848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1"/>
            <a:ext cx="53848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Inserire</a:t>
            </a:r>
            <a:r>
              <a:rPr lang="en-US" dirty="0"/>
              <a:t> qui </a:t>
            </a:r>
            <a:r>
              <a:rPr lang="en-US" dirty="0" err="1"/>
              <a:t>il</a:t>
            </a:r>
            <a:r>
              <a:rPr lang="en-US" dirty="0"/>
              <a:t> logo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5957668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289747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350924"/>
            <a:ext cx="9144000" cy="2897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Inserire</a:t>
            </a:r>
            <a:r>
              <a:rPr lang="en-US" dirty="0"/>
              <a:t> qui </a:t>
            </a:r>
            <a:r>
              <a:rPr lang="en-US" dirty="0" err="1"/>
              <a:t>il</a:t>
            </a:r>
            <a:r>
              <a:rPr lang="en-US" dirty="0"/>
              <a:t> 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Inserire</a:t>
            </a:r>
            <a:r>
              <a:rPr lang="en-US" dirty="0"/>
              <a:t> qui </a:t>
            </a:r>
            <a:r>
              <a:rPr lang="en-US" dirty="0" err="1"/>
              <a:t>il</a:t>
            </a:r>
            <a:r>
              <a:rPr lang="en-US" dirty="0"/>
              <a:t> logo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Inserire</a:t>
            </a:r>
            <a:r>
              <a:rPr lang="en-US" dirty="0"/>
              <a:t> qui </a:t>
            </a:r>
            <a:r>
              <a:rPr lang="en-US" dirty="0" err="1"/>
              <a:t>il</a:t>
            </a:r>
            <a:r>
              <a:rPr lang="en-US" dirty="0"/>
              <a:t> logo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5"/>
            <a:ext cx="1219200" cy="588310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5"/>
            <a:ext cx="3251200" cy="588310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283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Inserire</a:t>
            </a:r>
            <a:r>
              <a:rPr lang="en-US" dirty="0"/>
              <a:t> qui </a:t>
            </a:r>
            <a:r>
              <a:rPr lang="en-US" dirty="0" err="1"/>
              <a:t>il</a:t>
            </a:r>
            <a:r>
              <a:rPr lang="en-US" dirty="0"/>
              <a:t> logo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097504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638800"/>
            <a:ext cx="9777984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Inserire</a:t>
            </a:r>
            <a:r>
              <a:rPr lang="en-US" dirty="0"/>
              <a:t> qui </a:t>
            </a:r>
            <a:r>
              <a:rPr lang="en-US" dirty="0" err="1"/>
              <a:t>il</a:t>
            </a:r>
            <a:r>
              <a:rPr lang="en-US" dirty="0"/>
              <a:t> logo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365748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en-US" smtClean="0"/>
              <a:pPr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366670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lang="en-US" sz="1000" smtClean="0"/>
            </a:lvl1pPr>
          </a:lstStyle>
          <a:p>
            <a:r>
              <a:rPr lang="it-IT" noProof="0" dirty="0"/>
              <a:t>Inserire qui il logo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365748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B6455E7-C441-4A24-A251-133A300DEE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-53443"/>
            <a:ext cx="1359906" cy="7392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jpe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jpeg"/><Relationship Id="rId2" Type="http://schemas.openxmlformats.org/officeDocument/2006/relationships/image" Target="../media/image52.png"/><Relationship Id="rId16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jpeg"/><Relationship Id="rId15" Type="http://schemas.openxmlformats.org/officeDocument/2006/relationships/image" Target="../media/image65.emf"/><Relationship Id="rId10" Type="http://schemas.openxmlformats.org/officeDocument/2006/relationships/image" Target="../media/image60.png"/><Relationship Id="rId4" Type="http://schemas.openxmlformats.org/officeDocument/2006/relationships/image" Target="../media/image54.emf"/><Relationship Id="rId9" Type="http://schemas.openxmlformats.org/officeDocument/2006/relationships/image" Target="../media/image59.png"/><Relationship Id="rId14" Type="http://schemas.openxmlformats.org/officeDocument/2006/relationships/image" Target="../media/image6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yp1rmsmVDk" TargetMode="External"/><Relationship Id="rId3" Type="http://schemas.openxmlformats.org/officeDocument/2006/relationships/image" Target="../media/image69.jpeg"/><Relationship Id="rId7" Type="http://schemas.openxmlformats.org/officeDocument/2006/relationships/image" Target="../media/image72.jpeg"/><Relationship Id="rId2" Type="http://schemas.openxmlformats.org/officeDocument/2006/relationships/hyperlink" Target="https://www.youtube.com/watch?v=ouRjXytP8F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hyperlink" Target="https://www.youtube.com/watch?v=X6Kz16PwSjs" TargetMode="External"/><Relationship Id="rId4" Type="http://schemas.openxmlformats.org/officeDocument/2006/relationships/image" Target="../media/image70.jpeg"/><Relationship Id="rId9" Type="http://schemas.openxmlformats.org/officeDocument/2006/relationships/hyperlink" Target="https://www.youtube.com/watch?v=IfIlQ4YJn7M&amp;t=91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nuthon.i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584" y="3972927"/>
            <a:ext cx="8280920" cy="197635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accent6">
                    <a:lumMod val="50000"/>
                  </a:schemeClr>
                </a:solidFill>
              </a:rPr>
              <a:t>ManuThon</a:t>
            </a:r>
            <a:r>
              <a:rPr lang="en-GB" sz="3600" b="1" baseline="30000" dirty="0">
                <a:solidFill>
                  <a:schemeClr val="accent6">
                    <a:lumMod val="50000"/>
                  </a:schemeClr>
                </a:solidFill>
              </a:rPr>
              <a:t>©</a:t>
            </a: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 2024 – 3° </a:t>
            </a:r>
            <a:r>
              <a:rPr lang="en-GB" sz="3600" b="1" dirty="0" err="1">
                <a:solidFill>
                  <a:schemeClr val="accent6">
                    <a:lumMod val="50000"/>
                  </a:schemeClr>
                </a:solidFill>
              </a:rPr>
              <a:t>edizione</a:t>
            </a:r>
            <a:br>
              <a:rPr lang="en-GB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</a:rPr>
              <a:t>Manufacturing Hackathon</a:t>
            </a:r>
            <a:br>
              <a:rPr lang="en-GB" b="1" dirty="0">
                <a:solidFill>
                  <a:schemeClr val="accent6">
                    <a:lumMod val="50000"/>
                  </a:schemeClr>
                </a:solidFill>
              </a:rPr>
            </a:b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8108" y="5374133"/>
            <a:ext cx="2808312" cy="504056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19 – 20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</a:rPr>
              <a:t>Aprile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 2024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1D08B7C-C568-4B52-8325-0BA83010E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660808"/>
            <a:ext cx="5033686" cy="2736304"/>
          </a:xfrm>
          <a:prstGeom prst="rect">
            <a:avLst/>
          </a:prstGeom>
        </p:spPr>
      </p:pic>
      <p:sp>
        <p:nvSpPr>
          <p:cNvPr id="12290" name="AutoShape 2" descr="Risultati immagini per Politecnico torino"/>
          <p:cNvSpPr>
            <a:spLocks noChangeAspect="1" noChangeArrowheads="1"/>
          </p:cNvSpPr>
          <p:nvPr/>
        </p:nvSpPr>
        <p:spPr bwMode="auto">
          <a:xfrm>
            <a:off x="155575" y="-2057400"/>
            <a:ext cx="428625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Immagine 8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C41E060A-9EDA-3B01-061A-D1714C2D2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72621"/>
            <a:ext cx="4856343" cy="7931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>
            <a:extLst>
              <a:ext uri="{FF2B5EF4-FFF2-40B4-BE49-F238E27FC236}">
                <a16:creationId xmlns:a16="http://schemas.microsoft.com/office/drawing/2014/main" id="{3DC46B57-E7B8-4552-8192-D8F56BB1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8640"/>
            <a:ext cx="12137627" cy="1104106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  <a:t>Location edizione 2024</a:t>
            </a:r>
            <a:b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  <a:t>Reggio Emilia e il Laboratorio Aperto dei Chiostri di San Pietro</a:t>
            </a:r>
            <a:endParaRPr lang="en-GB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1099" t="36000" r="11807" b="9400"/>
          <a:stretch/>
        </p:blipFill>
        <p:spPr>
          <a:xfrm>
            <a:off x="138044" y="1363221"/>
            <a:ext cx="6249729" cy="336192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384032" y="1268760"/>
            <a:ext cx="575359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00" dirty="0"/>
              <a:t>I </a:t>
            </a:r>
            <a:r>
              <a:rPr lang="it-IT" sz="1500" b="1" dirty="0"/>
              <a:t>Chiostri di San Pietro </a:t>
            </a:r>
            <a:r>
              <a:rPr lang="it-IT" sz="1500" dirty="0"/>
              <a:t>sono il più straordinario complesso monumentale di Reggio Emilia, uno dei più suggestivi del Rinascimento italiano, con una forma che porta la mano inconfondibile di Giulio Romano.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00" dirty="0"/>
              <a:t>Si tratta di un </a:t>
            </a:r>
            <a:r>
              <a:rPr lang="it-IT" sz="1500" b="1" dirty="0"/>
              <a:t>antico monastero </a:t>
            </a:r>
            <a:r>
              <a:rPr lang="it-IT" sz="1500" dirty="0"/>
              <a:t>utilizzato nei secoli nei modi più disparati e poi rimasto inaccessibile, nel centro storico della città, fino al momento della riscoperta e del recupero pubblico.</a:t>
            </a:r>
          </a:p>
        </p:txBody>
      </p:sp>
      <p:pic>
        <p:nvPicPr>
          <p:cNvPr id="1026" name="Picture 2" descr="Eventi Conclusi - Chiostri di San Pietr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3"/>
          <a:stretch/>
        </p:blipFill>
        <p:spPr bwMode="auto">
          <a:xfrm>
            <a:off x="6058344" y="3386320"/>
            <a:ext cx="6048672" cy="299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159896" y="6474489"/>
            <a:ext cx="682339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00" dirty="0"/>
              <a:t>Spazi per il </a:t>
            </a:r>
            <a:r>
              <a:rPr lang="it-IT" sz="1500" dirty="0" err="1"/>
              <a:t>ManuThon</a:t>
            </a:r>
            <a:r>
              <a:rPr lang="it-IT" sz="1500" dirty="0"/>
              <a:t> presso le ex scuderie dei Chiostri di San Pietro </a:t>
            </a:r>
          </a:p>
        </p:txBody>
      </p:sp>
      <p:pic>
        <p:nvPicPr>
          <p:cNvPr id="2050" name="Picture 2" descr="Chiostri Benedettini di San Pietro — Turismo Reggi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4" y="4819605"/>
            <a:ext cx="3020896" cy="194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781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3506766"/>
            <a:ext cx="3744416" cy="292648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1963" t="29700" r="2750" b="32500"/>
          <a:stretch/>
        </p:blipFill>
        <p:spPr>
          <a:xfrm>
            <a:off x="1631504" y="1505198"/>
            <a:ext cx="8928992" cy="187443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6" r="18740" b="8559"/>
          <a:stretch/>
        </p:blipFill>
        <p:spPr>
          <a:xfrm>
            <a:off x="1631504" y="3497436"/>
            <a:ext cx="5112568" cy="2935815"/>
          </a:xfrm>
          <a:prstGeom prst="rect">
            <a:avLst/>
          </a:prstGeom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60C92139-3565-1151-FCEB-C266363F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8640"/>
            <a:ext cx="12137627" cy="1104106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  <a:t>Location edizione 2024</a:t>
            </a:r>
            <a:b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  <a:t>Reggio Emilia e il Laboratorio Aperto dei Chiostri di San Pietro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31438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2831" t="23400" r="22832" b="20601"/>
          <a:stretch/>
        </p:blipFill>
        <p:spPr>
          <a:xfrm>
            <a:off x="285024" y="1844824"/>
            <a:ext cx="7204400" cy="41764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31888" t="14300" r="35037" b="24800"/>
          <a:stretch/>
        </p:blipFill>
        <p:spPr>
          <a:xfrm>
            <a:off x="7608168" y="1844824"/>
            <a:ext cx="4032449" cy="4176464"/>
          </a:xfrm>
          <a:prstGeom prst="rect">
            <a:avLst/>
          </a:prstGeom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83A854F5-CAB3-1F78-2F18-22A86D54B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8640"/>
            <a:ext cx="12137627" cy="1104106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  <a:t>Location edizione 2024</a:t>
            </a:r>
            <a:b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  <a:t>Reggio Emilia e il Laboratorio Aperto dei Chiostri di San Pietro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80782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>
            <a:extLst>
              <a:ext uri="{FF2B5EF4-FFF2-40B4-BE49-F238E27FC236}">
                <a16:creationId xmlns:a16="http://schemas.microsoft.com/office/drawing/2014/main" id="{1F89968D-1B39-4876-B087-811F0E70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-99392"/>
            <a:ext cx="9721080" cy="1104106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chemeClr val="accent6">
                    <a:lumMod val="50000"/>
                  </a:schemeClr>
                </a:solidFill>
              </a:rPr>
              <a:t>Supporto alla promozione dell’evento   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C15F32-B353-406A-B0AE-884B6AFB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848039"/>
            <a:ext cx="11449272" cy="5605297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800" dirty="0"/>
              <a:t>Aziende coinvolte per l’edizione 2024:</a:t>
            </a:r>
          </a:p>
          <a:p>
            <a:pPr algn="just"/>
            <a:endParaRPr lang="it-IT" sz="2800" dirty="0"/>
          </a:p>
          <a:p>
            <a:pPr marL="989013" indent="-447675" algn="just">
              <a:buFont typeface="Wingdings" panose="05000000000000000000" pitchFamily="2" charset="2"/>
              <a:buChar char="Ø"/>
            </a:pPr>
            <a:r>
              <a:rPr lang="it-IT" sz="2800" dirty="0"/>
              <a:t>SLM </a:t>
            </a:r>
            <a:r>
              <a:rPr lang="it-IT" sz="2800" dirty="0" err="1"/>
              <a:t>solutions</a:t>
            </a:r>
            <a:endParaRPr lang="it-IT" sz="2800" dirty="0"/>
          </a:p>
          <a:p>
            <a:pPr marL="989013" indent="-447675" algn="just">
              <a:buFont typeface="Wingdings" panose="05000000000000000000" pitchFamily="2" charset="2"/>
              <a:buChar char="Ø"/>
            </a:pPr>
            <a:endParaRPr lang="it-IT" sz="2800" dirty="0"/>
          </a:p>
          <a:p>
            <a:pPr marL="989013" indent="-447675" algn="just">
              <a:buFont typeface="Wingdings" panose="05000000000000000000" pitchFamily="2" charset="2"/>
              <a:buChar char="Ø"/>
            </a:pPr>
            <a:r>
              <a:rPr lang="it-IT" sz="2800" dirty="0"/>
              <a:t>76Industrial graphics </a:t>
            </a:r>
          </a:p>
          <a:p>
            <a:pPr marL="989013" indent="-447675" algn="just">
              <a:buFont typeface="Wingdings" panose="05000000000000000000" pitchFamily="2" charset="2"/>
              <a:buChar char="Ø"/>
            </a:pPr>
            <a:endParaRPr lang="it-IT" sz="2800" dirty="0"/>
          </a:p>
          <a:p>
            <a:pPr marL="989013" indent="-447675" algn="just">
              <a:buFont typeface="Wingdings" panose="05000000000000000000" pitchFamily="2" charset="2"/>
              <a:buChar char="Ø"/>
            </a:pPr>
            <a:r>
              <a:rPr lang="it-IT" sz="2800" dirty="0"/>
              <a:t>Consorzio 5GTimber</a:t>
            </a:r>
          </a:p>
          <a:p>
            <a:pPr marL="541338" indent="0" algn="just">
              <a:buNone/>
            </a:pPr>
            <a:endParaRPr lang="it-IT" sz="2800" dirty="0"/>
          </a:p>
          <a:p>
            <a:pPr marL="989013" indent="-447675" algn="just">
              <a:buFont typeface="Wingdings" panose="05000000000000000000" pitchFamily="2" charset="2"/>
              <a:buChar char="Ø"/>
            </a:pPr>
            <a:r>
              <a:rPr lang="it-IT" sz="2800" dirty="0"/>
              <a:t>Vimi </a:t>
            </a:r>
            <a:r>
              <a:rPr lang="it-IT" sz="2800" dirty="0" err="1"/>
              <a:t>Fasteners</a:t>
            </a:r>
            <a:endParaRPr lang="it-IT" sz="2800" dirty="0"/>
          </a:p>
          <a:p>
            <a:pPr marL="989013" indent="-447675" algn="just">
              <a:buFont typeface="Wingdings" panose="05000000000000000000" pitchFamily="2" charset="2"/>
              <a:buChar char="Ø"/>
            </a:pPr>
            <a:endParaRPr lang="it-IT" sz="2800" dirty="0"/>
          </a:p>
          <a:p>
            <a:pPr marL="989013" indent="-447675" algn="just">
              <a:buFont typeface="Wingdings" panose="05000000000000000000" pitchFamily="2" charset="2"/>
              <a:buChar char="Ø"/>
            </a:pPr>
            <a:r>
              <a:rPr lang="it-IT" sz="2800" dirty="0"/>
              <a:t>Sacmi</a:t>
            </a:r>
          </a:p>
          <a:p>
            <a:pPr marL="989013" indent="-447675" algn="just">
              <a:buFont typeface="Wingdings" panose="05000000000000000000" pitchFamily="2" charset="2"/>
              <a:buChar char="Ø"/>
            </a:pPr>
            <a:endParaRPr lang="it-IT" sz="2800" dirty="0"/>
          </a:p>
          <a:p>
            <a:pPr algn="just"/>
            <a:endParaRPr lang="it-IT" sz="2800" dirty="0"/>
          </a:p>
          <a:p>
            <a:pPr lvl="1" algn="just"/>
            <a:endParaRPr lang="it-IT" sz="2800" dirty="0"/>
          </a:p>
          <a:p>
            <a:pPr lvl="1" algn="just"/>
            <a:endParaRPr lang="it-IT" sz="2800" dirty="0"/>
          </a:p>
          <a:p>
            <a:pPr lvl="1" algn="just"/>
            <a:endParaRPr lang="it-IT" sz="2800" dirty="0"/>
          </a:p>
          <a:p>
            <a:pPr lvl="1" algn="just"/>
            <a:endParaRPr lang="it-IT" sz="2800" dirty="0"/>
          </a:p>
          <a:p>
            <a:pPr lvl="1" algn="just"/>
            <a:endParaRPr lang="it-IT" sz="2800" dirty="0"/>
          </a:p>
          <a:p>
            <a:pPr lvl="1" algn="just"/>
            <a:endParaRPr lang="it-IT" sz="2800" dirty="0"/>
          </a:p>
          <a:p>
            <a:pPr lvl="1" algn="just"/>
            <a:endParaRPr lang="it-IT" sz="2800" dirty="0"/>
          </a:p>
          <a:p>
            <a:pPr lvl="1" algn="just"/>
            <a:endParaRPr lang="it-IT" sz="2800" dirty="0"/>
          </a:p>
          <a:p>
            <a:pPr algn="just"/>
            <a:endParaRPr lang="it-IT" sz="2800" dirty="0"/>
          </a:p>
          <a:p>
            <a:pPr lvl="0" algn="just"/>
            <a:endParaRPr lang="it-IT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just">
              <a:buNone/>
            </a:pPr>
            <a:endParaRPr lang="it-IT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it-IT" sz="2800" dirty="0"/>
          </a:p>
        </p:txBody>
      </p:sp>
      <p:sp>
        <p:nvSpPr>
          <p:cNvPr id="12" name="AutoShape 4" descr="Danieli &amp; C. Officine Meccaniche S.p.A.">
            <a:extLst>
              <a:ext uri="{FF2B5EF4-FFF2-40B4-BE49-F238E27FC236}">
                <a16:creationId xmlns:a16="http://schemas.microsoft.com/office/drawing/2014/main" id="{446ABA23-D698-4932-88BF-F7D1E4BD06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Immagine 9" descr="Immagine che contiene Carattere, logo, Elementi grafici, bianco&#10;&#10;Descrizione generata automaticamente">
            <a:extLst>
              <a:ext uri="{FF2B5EF4-FFF2-40B4-BE49-F238E27FC236}">
                <a16:creationId xmlns:a16="http://schemas.microsoft.com/office/drawing/2014/main" id="{406BE022-578F-447E-1E19-4D50644C64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t="40501" r="18500" b="41179"/>
          <a:stretch/>
        </p:blipFill>
        <p:spPr>
          <a:xfrm>
            <a:off x="3791744" y="4439379"/>
            <a:ext cx="2995626" cy="872480"/>
          </a:xfrm>
          <a:prstGeom prst="rect">
            <a:avLst/>
          </a:prstGeom>
        </p:spPr>
      </p:pic>
      <p:pic>
        <p:nvPicPr>
          <p:cNvPr id="17" name="Immagine 16" descr="Immagine che contiene testo, schermata, design&#10;&#10;Descrizione generata automaticamente">
            <a:extLst>
              <a:ext uri="{FF2B5EF4-FFF2-40B4-BE49-F238E27FC236}">
                <a16:creationId xmlns:a16="http://schemas.microsoft.com/office/drawing/2014/main" id="{CE36F952-C8CB-F3C3-A778-8B9A91665C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7" r="18422" b="71087"/>
          <a:stretch/>
        </p:blipFill>
        <p:spPr>
          <a:xfrm>
            <a:off x="4696430" y="3526051"/>
            <a:ext cx="1523430" cy="873960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EF5A882D-8D0F-6FA4-F7FB-913D677BCC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23" y="2275419"/>
            <a:ext cx="1206844" cy="1211264"/>
          </a:xfrm>
          <a:prstGeom prst="rect">
            <a:avLst/>
          </a:prstGeom>
        </p:spPr>
      </p:pic>
      <p:pic>
        <p:nvPicPr>
          <p:cNvPr id="9" name="Immagine 8" descr="Immagine che contiene testo, Carattere, logo, design&#10;&#10;Descrizione generata automaticamente">
            <a:extLst>
              <a:ext uri="{FF2B5EF4-FFF2-40B4-BE49-F238E27FC236}">
                <a16:creationId xmlns:a16="http://schemas.microsoft.com/office/drawing/2014/main" id="{5596B0D1-FDC7-D323-6BBD-BAF6CC3C7C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5311858"/>
            <a:ext cx="1536878" cy="11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09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>
            <a:extLst>
              <a:ext uri="{FF2B5EF4-FFF2-40B4-BE49-F238E27FC236}">
                <a16:creationId xmlns:a16="http://schemas.microsoft.com/office/drawing/2014/main" id="{1F89968D-1B39-4876-B087-811F0E70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099" y="-99392"/>
            <a:ext cx="5072077" cy="1104106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accent6">
                    <a:lumMod val="50000"/>
                  </a:schemeClr>
                </a:solidFill>
              </a:rPr>
              <a:t>Aspetti logistici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C15F32-B353-406A-B0AE-884B6AFB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944398"/>
            <a:ext cx="11175032" cy="2700626"/>
          </a:xfrm>
        </p:spPr>
        <p:txBody>
          <a:bodyPr>
            <a:normAutofit/>
          </a:bodyPr>
          <a:lstStyle/>
          <a:p>
            <a:pPr algn="just"/>
            <a:r>
              <a:rPr lang="it-IT" sz="2000" dirty="0"/>
              <a:t>19/04/2024 dalle 8:30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Registrazione </a:t>
            </a:r>
            <a:r>
              <a:rPr lang="it-IT" sz="2000" dirty="0"/>
              <a:t>partecipanti e consegna gadget</a:t>
            </a:r>
          </a:p>
          <a:p>
            <a:pPr algn="just"/>
            <a:r>
              <a:rPr lang="it-IT" sz="2000" dirty="0"/>
              <a:t>19/04/2024 ore 11:00 Presentazione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ManuThon</a:t>
            </a:r>
            <a:r>
              <a:rPr lang="it-IT" sz="2000" dirty="0"/>
              <a:t> e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challenge</a:t>
            </a:r>
            <a:endParaRPr lang="it-IT" sz="2000" dirty="0"/>
          </a:p>
          <a:p>
            <a:pPr algn="just"/>
            <a:r>
              <a:rPr lang="it-IT" sz="2000" dirty="0"/>
              <a:t>19/04/2024 ore 13:15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Inizio sfida - </a:t>
            </a:r>
            <a:r>
              <a:rPr lang="it-IT" sz="2000" dirty="0"/>
              <a:t>termine previsto alle 13:15 del 20/04/2024 (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h24</a:t>
            </a:r>
            <a:r>
              <a:rPr lang="it-IT" sz="2000" dirty="0"/>
              <a:t>).</a:t>
            </a:r>
          </a:p>
          <a:p>
            <a:pPr algn="just"/>
            <a:r>
              <a:rPr lang="it-IT" sz="2000" dirty="0"/>
              <a:t>Durante la sfida i partecipanti saranno forniti di pranzo e provviste notturne. La sera del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venerdì 19/04/2024 </a:t>
            </a:r>
            <a:r>
              <a:rPr lang="it-IT" sz="2000" dirty="0"/>
              <a:t>si terrà la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cena</a:t>
            </a:r>
          </a:p>
          <a:p>
            <a:pPr marL="448056" lvl="0" indent="-384048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20/04/2024 ore13:50 – 17:10</a:t>
            </a:r>
            <a:r>
              <a:rPr kumimoji="0" lang="it-IT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Presentazione dei progetti da parte dei gruppi</a:t>
            </a:r>
          </a:p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it-IT" sz="2000" dirty="0"/>
              <a:t>20/04/2024 ore17:20 Valutazioni </a:t>
            </a:r>
            <a:r>
              <a:rPr lang="it-IT" sz="2000"/>
              <a:t>e </a:t>
            </a:r>
            <a:r>
              <a:rPr lang="it-IT" sz="2000" b="1">
                <a:solidFill>
                  <a:schemeClr val="accent6">
                    <a:lumMod val="50000"/>
                  </a:schemeClr>
                </a:solidFill>
              </a:rPr>
              <a:t>premiazioni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just"/>
            <a:endParaRPr lang="it-IT" sz="2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2B3A6E0-8CD1-40EB-AFEC-AED90702E4CE}"/>
              </a:ext>
            </a:extLst>
          </p:cNvPr>
          <p:cNvSpPr txBox="1">
            <a:spLocks/>
          </p:cNvSpPr>
          <p:nvPr/>
        </p:nvSpPr>
        <p:spPr>
          <a:xfrm>
            <a:off x="335360" y="3861048"/>
            <a:ext cx="11521280" cy="266429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it-IT" sz="2000" b="1" dirty="0"/>
          </a:p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84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>
            <a:extLst>
              <a:ext uri="{FF2B5EF4-FFF2-40B4-BE49-F238E27FC236}">
                <a16:creationId xmlns:a16="http://schemas.microsoft.com/office/drawing/2014/main" id="{00EC3173-48C0-44F7-A51D-D3B4EF5C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692696"/>
            <a:ext cx="11136560" cy="2840336"/>
          </a:xfrm>
        </p:spPr>
        <p:txBody>
          <a:bodyPr>
            <a:normAutofit/>
          </a:bodyPr>
          <a:lstStyle/>
          <a:p>
            <a:br>
              <a:rPr lang="it-IT" sz="40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it-IT" sz="40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GB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4242F69-2659-4386-927A-21AED6D8C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08" y="633240"/>
            <a:ext cx="5443812" cy="295924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99D8C79-2CD8-1F32-37E2-6E5F60FEA4C7}"/>
              </a:ext>
            </a:extLst>
          </p:cNvPr>
          <p:cNvSpPr txBox="1"/>
          <p:nvPr/>
        </p:nvSpPr>
        <p:spPr>
          <a:xfrm>
            <a:off x="1055440" y="3919481"/>
            <a:ext cx="48965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maggiori informazioni contattare:</a:t>
            </a:r>
          </a:p>
          <a:p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Chiara Mandolfino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Scuola Politecnica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Mob: +39 331 7782905</a:t>
            </a:r>
          </a:p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chiara.mandolfino@unige.it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3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>
            <a:extLst>
              <a:ext uri="{FF2B5EF4-FFF2-40B4-BE49-F238E27FC236}">
                <a16:creationId xmlns:a16="http://schemas.microsoft.com/office/drawing/2014/main" id="{D97608BE-E83F-4362-9461-1C665279D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-270273"/>
            <a:ext cx="10972800" cy="1103312"/>
          </a:xfrm>
        </p:spPr>
        <p:txBody>
          <a:bodyPr/>
          <a:lstStyle/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ManuThon: Manufacturing Hackathon</a:t>
            </a:r>
            <a:endParaRPr lang="en-GB" dirty="0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BA554D39-BDA7-42AB-A2AD-F6E1944D1296}"/>
              </a:ext>
            </a:extLst>
          </p:cNvPr>
          <p:cNvSpPr/>
          <p:nvPr/>
        </p:nvSpPr>
        <p:spPr>
          <a:xfrm>
            <a:off x="711728" y="1665078"/>
            <a:ext cx="10768544" cy="4590701"/>
          </a:xfrm>
          <a:custGeom>
            <a:avLst/>
            <a:gdLst>
              <a:gd name="connsiteX0" fmla="*/ 0 w 11658600"/>
              <a:gd name="connsiteY0" fmla="*/ 39763 h 5025002"/>
              <a:gd name="connsiteX1" fmla="*/ 571500 w 11658600"/>
              <a:gd name="connsiteY1" fmla="*/ 39763 h 5025002"/>
              <a:gd name="connsiteX2" fmla="*/ 1310054 w 11658600"/>
              <a:gd name="connsiteY2" fmla="*/ 453002 h 5025002"/>
              <a:gd name="connsiteX3" fmla="*/ 1881554 w 11658600"/>
              <a:gd name="connsiteY3" fmla="*/ 1042086 h 5025002"/>
              <a:gd name="connsiteX4" fmla="*/ 2329962 w 11658600"/>
              <a:gd name="connsiteY4" fmla="*/ 1604794 h 5025002"/>
              <a:gd name="connsiteX5" fmla="*/ 2831123 w 11658600"/>
              <a:gd name="connsiteY5" fmla="*/ 1991655 h 5025002"/>
              <a:gd name="connsiteX6" fmla="*/ 3587262 w 11658600"/>
              <a:gd name="connsiteY6" fmla="*/ 2211463 h 5025002"/>
              <a:gd name="connsiteX7" fmla="*/ 4598377 w 11658600"/>
              <a:gd name="connsiteY7" fmla="*/ 2255425 h 5025002"/>
              <a:gd name="connsiteX8" fmla="*/ 5873262 w 11658600"/>
              <a:gd name="connsiteY8" fmla="*/ 2281802 h 5025002"/>
              <a:gd name="connsiteX9" fmla="*/ 6928339 w 11658600"/>
              <a:gd name="connsiteY9" fmla="*/ 2440063 h 5025002"/>
              <a:gd name="connsiteX10" fmla="*/ 8387862 w 11658600"/>
              <a:gd name="connsiteY10" fmla="*/ 3081902 h 5025002"/>
              <a:gd name="connsiteX11" fmla="*/ 9530862 w 11658600"/>
              <a:gd name="connsiteY11" fmla="*/ 4093017 h 5025002"/>
              <a:gd name="connsiteX12" fmla="*/ 10005646 w 11658600"/>
              <a:gd name="connsiteY12" fmla="*/ 4497463 h 5025002"/>
              <a:gd name="connsiteX13" fmla="*/ 10709031 w 11658600"/>
              <a:gd name="connsiteY13" fmla="*/ 4875532 h 5025002"/>
              <a:gd name="connsiteX14" fmla="*/ 11658600 w 11658600"/>
              <a:gd name="connsiteY14" fmla="*/ 5025002 h 502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58600" h="5025002">
                <a:moveTo>
                  <a:pt x="0" y="39763"/>
                </a:moveTo>
                <a:cubicBezTo>
                  <a:pt x="176579" y="5326"/>
                  <a:pt x="353158" y="-29110"/>
                  <a:pt x="571500" y="39763"/>
                </a:cubicBezTo>
                <a:cubicBezTo>
                  <a:pt x="789842" y="108636"/>
                  <a:pt x="1091712" y="285948"/>
                  <a:pt x="1310054" y="453002"/>
                </a:cubicBezTo>
                <a:cubicBezTo>
                  <a:pt x="1528396" y="620056"/>
                  <a:pt x="1711569" y="850121"/>
                  <a:pt x="1881554" y="1042086"/>
                </a:cubicBezTo>
                <a:cubicBezTo>
                  <a:pt x="2051539" y="1234051"/>
                  <a:pt x="2171701" y="1446533"/>
                  <a:pt x="2329962" y="1604794"/>
                </a:cubicBezTo>
                <a:cubicBezTo>
                  <a:pt x="2488223" y="1763055"/>
                  <a:pt x="2621573" y="1890544"/>
                  <a:pt x="2831123" y="1991655"/>
                </a:cubicBezTo>
                <a:cubicBezTo>
                  <a:pt x="3040673" y="2092767"/>
                  <a:pt x="3292720" y="2167501"/>
                  <a:pt x="3587262" y="2211463"/>
                </a:cubicBezTo>
                <a:cubicBezTo>
                  <a:pt x="3881804" y="2255425"/>
                  <a:pt x="4217377" y="2243702"/>
                  <a:pt x="4598377" y="2255425"/>
                </a:cubicBezTo>
                <a:cubicBezTo>
                  <a:pt x="4979377" y="2267148"/>
                  <a:pt x="5484935" y="2251029"/>
                  <a:pt x="5873262" y="2281802"/>
                </a:cubicBezTo>
                <a:cubicBezTo>
                  <a:pt x="6261589" y="2312575"/>
                  <a:pt x="6509239" y="2306713"/>
                  <a:pt x="6928339" y="2440063"/>
                </a:cubicBezTo>
                <a:cubicBezTo>
                  <a:pt x="7347439" y="2573413"/>
                  <a:pt x="7954108" y="2806410"/>
                  <a:pt x="8387862" y="3081902"/>
                </a:cubicBezTo>
                <a:cubicBezTo>
                  <a:pt x="8821616" y="3357394"/>
                  <a:pt x="9261231" y="3857090"/>
                  <a:pt x="9530862" y="4093017"/>
                </a:cubicBezTo>
                <a:cubicBezTo>
                  <a:pt x="9800493" y="4328944"/>
                  <a:pt x="9809285" y="4367044"/>
                  <a:pt x="10005646" y="4497463"/>
                </a:cubicBezTo>
                <a:cubicBezTo>
                  <a:pt x="10202007" y="4627882"/>
                  <a:pt x="10433539" y="4787609"/>
                  <a:pt x="10709031" y="4875532"/>
                </a:cubicBezTo>
                <a:cubicBezTo>
                  <a:pt x="10984523" y="4963455"/>
                  <a:pt x="11321561" y="4994228"/>
                  <a:pt x="11658600" y="502500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Risultati immagini per team working icon">
            <a:extLst>
              <a:ext uri="{FF2B5EF4-FFF2-40B4-BE49-F238E27FC236}">
                <a16:creationId xmlns:a16="http://schemas.microsoft.com/office/drawing/2014/main" id="{07247FC2-3F41-407F-B75F-79ECD8F08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69" y="2134697"/>
            <a:ext cx="842859" cy="84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sultati immagini per ideas icon">
            <a:extLst>
              <a:ext uri="{FF2B5EF4-FFF2-40B4-BE49-F238E27FC236}">
                <a16:creationId xmlns:a16="http://schemas.microsoft.com/office/drawing/2014/main" id="{C5253554-5A2C-4021-A012-6E5A013AF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16666" y="1857849"/>
            <a:ext cx="324627" cy="32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magine correlata">
            <a:extLst>
              <a:ext uri="{FF2B5EF4-FFF2-40B4-BE49-F238E27FC236}">
                <a16:creationId xmlns:a16="http://schemas.microsoft.com/office/drawing/2014/main" id="{C619D779-2DF4-4EF9-A79E-14B3C5CC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6569" y="1897931"/>
            <a:ext cx="393877" cy="39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9AB9AAE-584E-4C12-8659-0C8D6A41F42A}"/>
              </a:ext>
            </a:extLst>
          </p:cNvPr>
          <p:cNvSpPr txBox="1"/>
          <p:nvPr/>
        </p:nvSpPr>
        <p:spPr>
          <a:xfrm>
            <a:off x="4242843" y="1625657"/>
            <a:ext cx="1752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concezione</a:t>
            </a:r>
          </a:p>
          <a:p>
            <a:pPr algn="ctr"/>
            <a:r>
              <a:rPr lang="it-IT" b="1" dirty="0"/>
              <a:t>e </a:t>
            </a:r>
          </a:p>
          <a:p>
            <a:pPr algn="ctr"/>
            <a:r>
              <a:rPr lang="it-IT" b="1" dirty="0"/>
              <a:t>sviluppo idee</a:t>
            </a:r>
          </a:p>
          <a:p>
            <a:pPr algn="ctr"/>
            <a:r>
              <a:rPr lang="en-GB" b="1" dirty="0"/>
              <a:t>team-working</a:t>
            </a:r>
          </a:p>
        </p:txBody>
      </p:sp>
      <p:pic>
        <p:nvPicPr>
          <p:cNvPr id="3" name="Immagine 2" descr="Immagine che contiene interni, persona, portatile, tavolo&#10;&#10;Descrizione generata automaticamente">
            <a:extLst>
              <a:ext uri="{FF2B5EF4-FFF2-40B4-BE49-F238E27FC236}">
                <a16:creationId xmlns:a16="http://schemas.microsoft.com/office/drawing/2014/main" id="{802A81D8-548C-4A07-8201-33C438E33C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94" y="2798770"/>
            <a:ext cx="18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Immagine che contiene interni, uomo, persona, finestra&#10;&#10;Descrizione generata automaticamente">
            <a:extLst>
              <a:ext uri="{FF2B5EF4-FFF2-40B4-BE49-F238E27FC236}">
                <a16:creationId xmlns:a16="http://schemas.microsoft.com/office/drawing/2014/main" id="{1E96EC3A-4076-4BC4-BCA4-1E388C5A2D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35" y="3376324"/>
            <a:ext cx="1728000" cy="17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00B94E5-062C-4CB7-B018-141C3E78DC1F}"/>
              </a:ext>
            </a:extLst>
          </p:cNvPr>
          <p:cNvSpPr txBox="1"/>
          <p:nvPr/>
        </p:nvSpPr>
        <p:spPr>
          <a:xfrm>
            <a:off x="6315967" y="4986403"/>
            <a:ext cx="318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presentazione idee</a:t>
            </a:r>
          </a:p>
        </p:txBody>
      </p:sp>
      <p:pic>
        <p:nvPicPr>
          <p:cNvPr id="1026" name="Picture 2" descr="https://cdn3.iconfinder.com/data/icons/people-doing-things-1/90/Presentaton_Idea_-_outline-512.png">
            <a:extLst>
              <a:ext uri="{FF2B5EF4-FFF2-40B4-BE49-F238E27FC236}">
                <a16:creationId xmlns:a16="http://schemas.microsoft.com/office/drawing/2014/main" id="{EE278E9E-CC03-4676-A7B3-BDF23211B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300" y="3448034"/>
            <a:ext cx="715190" cy="6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CF24AD5A-EEA6-4262-AFAA-42E3A6D7EE60}"/>
              </a:ext>
            </a:extLst>
          </p:cNvPr>
          <p:cNvSpPr/>
          <p:nvPr/>
        </p:nvSpPr>
        <p:spPr>
          <a:xfrm>
            <a:off x="222460" y="2506250"/>
            <a:ext cx="1666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registrazione</a:t>
            </a:r>
          </a:p>
          <a:p>
            <a:pPr algn="ctr"/>
            <a:r>
              <a:rPr lang="it-IT" b="1" dirty="0"/>
              <a:t>partecipanti 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CF9E0D5-42E7-476D-BD53-35683C1EBBDF}"/>
              </a:ext>
            </a:extLst>
          </p:cNvPr>
          <p:cNvSpPr txBox="1"/>
          <p:nvPr/>
        </p:nvSpPr>
        <p:spPr>
          <a:xfrm>
            <a:off x="10216348" y="4734992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33 ore - non stop</a:t>
            </a:r>
          </a:p>
        </p:txBody>
      </p:sp>
      <p:pic>
        <p:nvPicPr>
          <p:cNvPr id="4" name="Picture 8" descr="coffee, cup icon">
            <a:extLst>
              <a:ext uri="{FF2B5EF4-FFF2-40B4-BE49-F238E27FC236}">
                <a16:creationId xmlns:a16="http://schemas.microsoft.com/office/drawing/2014/main" id="{FE013519-ECBE-41AB-811D-F9C04215D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23" y="4624358"/>
            <a:ext cx="414266" cy="41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offee, cup icon">
            <a:extLst>
              <a:ext uri="{FF2B5EF4-FFF2-40B4-BE49-F238E27FC236}">
                <a16:creationId xmlns:a16="http://schemas.microsoft.com/office/drawing/2014/main" id="{763B2AED-B01C-4FEB-ADC5-26F8B2968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73" y="4633105"/>
            <a:ext cx="435448" cy="43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offee, cup icon">
            <a:extLst>
              <a:ext uri="{FF2B5EF4-FFF2-40B4-BE49-F238E27FC236}">
                <a16:creationId xmlns:a16="http://schemas.microsoft.com/office/drawing/2014/main" id="{61C72C0A-35FD-4810-9112-6CA5CB919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07" y="4254671"/>
            <a:ext cx="414266" cy="41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usinessman, sleep, sleeping icon">
            <a:extLst>
              <a:ext uri="{FF2B5EF4-FFF2-40B4-BE49-F238E27FC236}">
                <a16:creationId xmlns:a16="http://schemas.microsoft.com/office/drawing/2014/main" id="{E397A37D-CE65-48F8-A4BD-922C8E597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38" y="4446807"/>
            <a:ext cx="1029981" cy="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ampion, competition, pedestal, stand, top, winner, winning icon">
            <a:extLst>
              <a:ext uri="{FF2B5EF4-FFF2-40B4-BE49-F238E27FC236}">
                <a16:creationId xmlns:a16="http://schemas.microsoft.com/office/drawing/2014/main" id="{15C654B2-58FD-4526-9A60-2FB1E51DF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547" y="3866401"/>
            <a:ext cx="1121414" cy="112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 descr="Immagine che contiene persona, terra, esterni, uomo&#10;&#10;Descrizione generata automaticamente">
            <a:extLst>
              <a:ext uri="{FF2B5EF4-FFF2-40B4-BE49-F238E27FC236}">
                <a16:creationId xmlns:a16="http://schemas.microsoft.com/office/drawing/2014/main" id="{B2B762F2-2CBC-42EF-855C-8F54CE23D02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283" y="4869160"/>
            <a:ext cx="1652134" cy="1652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912A065-D739-492C-97FA-5FCEC7B3A1BF}"/>
              </a:ext>
            </a:extLst>
          </p:cNvPr>
          <p:cNvSpPr txBox="1"/>
          <p:nvPr/>
        </p:nvSpPr>
        <p:spPr>
          <a:xfrm>
            <a:off x="9436590" y="6449563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premiazione</a:t>
            </a:r>
            <a:r>
              <a:rPr lang="en-GB" b="1" dirty="0"/>
              <a:t> </a:t>
            </a:r>
          </a:p>
        </p:txBody>
      </p:sp>
      <p:pic>
        <p:nvPicPr>
          <p:cNvPr id="1038" name="Picture 14" descr="automation, manufacturing, production icon">
            <a:extLst>
              <a:ext uri="{FF2B5EF4-FFF2-40B4-BE49-F238E27FC236}">
                <a16:creationId xmlns:a16="http://schemas.microsoft.com/office/drawing/2014/main" id="{9723FE0B-5356-4058-B5FA-22052401A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74" y="1520232"/>
            <a:ext cx="981821" cy="98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6C65ECBC-468A-46CC-B6A8-515EF445B155}"/>
              </a:ext>
            </a:extLst>
          </p:cNvPr>
          <p:cNvGrpSpPr/>
          <p:nvPr/>
        </p:nvGrpSpPr>
        <p:grpSpPr>
          <a:xfrm>
            <a:off x="1250495" y="3203975"/>
            <a:ext cx="1100902" cy="1100902"/>
            <a:chOff x="1765143" y="3508345"/>
            <a:chExt cx="1100902" cy="1100902"/>
          </a:xfrm>
        </p:grpSpPr>
        <p:pic>
          <p:nvPicPr>
            <p:cNvPr id="1040" name="Picture 16" descr="interview, meeting, teamwork icon">
              <a:extLst>
                <a:ext uri="{FF2B5EF4-FFF2-40B4-BE49-F238E27FC236}">
                  <a16:creationId xmlns:a16="http://schemas.microsoft.com/office/drawing/2014/main" id="{C7E88AFF-C5B3-4392-9DEC-710B7E547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143" y="3508345"/>
              <a:ext cx="1100902" cy="1100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mark, question icon">
              <a:extLst>
                <a:ext uri="{FF2B5EF4-FFF2-40B4-BE49-F238E27FC236}">
                  <a16:creationId xmlns:a16="http://schemas.microsoft.com/office/drawing/2014/main" id="{D2FA72BF-0CBC-4C49-A0B3-55FF7BD95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396" y="3610585"/>
              <a:ext cx="318212" cy="318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Risultati immagini per ideas icon">
              <a:extLst>
                <a:ext uri="{FF2B5EF4-FFF2-40B4-BE49-F238E27FC236}">
                  <a16:creationId xmlns:a16="http://schemas.microsoft.com/office/drawing/2014/main" id="{101EDFC5-D4E9-45D0-8864-58827324A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12930" y="3581653"/>
              <a:ext cx="242829" cy="242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F139CF77-0C2B-4269-8C56-684FEA24C4F9}"/>
              </a:ext>
            </a:extLst>
          </p:cNvPr>
          <p:cNvSpPr txBox="1"/>
          <p:nvPr/>
        </p:nvSpPr>
        <p:spPr>
          <a:xfrm>
            <a:off x="2125676" y="3832440"/>
            <a:ext cx="176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presentazione</a:t>
            </a:r>
          </a:p>
          <a:p>
            <a:pPr algn="ctr"/>
            <a:r>
              <a:rPr lang="it-IT" b="1" dirty="0"/>
              <a:t> challenge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BE17357-774C-458A-AB5F-20FCD324202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84759">
            <a:off x="2163757" y="2363784"/>
            <a:ext cx="1640962" cy="164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magine 19" descr="Immagine che contiene persona, uomo, esterni, edificio&#10;&#10;Descrizione generata automaticamente">
            <a:extLst>
              <a:ext uri="{FF2B5EF4-FFF2-40B4-BE49-F238E27FC236}">
                <a16:creationId xmlns:a16="http://schemas.microsoft.com/office/drawing/2014/main" id="{B4EFB143-E9B0-4EF7-A730-17DEDDC0437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8" y="964236"/>
            <a:ext cx="1656000" cy="164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8" descr="https://cdn3.iconfinder.com/data/icons/conference-and-meeting/512/19-512.png">
            <a:extLst>
              <a:ext uri="{FF2B5EF4-FFF2-40B4-BE49-F238E27FC236}">
                <a16:creationId xmlns:a16="http://schemas.microsoft.com/office/drawing/2014/main" id="{7A5185E1-8720-4EF9-A0DF-F599CDE2D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" y="849815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ollaboration, handshake, partnership icon">
            <a:extLst>
              <a:ext uri="{FF2B5EF4-FFF2-40B4-BE49-F238E27FC236}">
                <a16:creationId xmlns:a16="http://schemas.microsoft.com/office/drawing/2014/main" id="{C6D10DDE-C951-4EFF-A973-F1270F39E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711" y="5550226"/>
            <a:ext cx="724316" cy="72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urriculum, cv, job, portfolio icon">
            <a:extLst>
              <a:ext uri="{FF2B5EF4-FFF2-40B4-BE49-F238E27FC236}">
                <a16:creationId xmlns:a16="http://schemas.microsoft.com/office/drawing/2014/main" id="{9DA4DBA6-1D9A-4727-9F83-D32E4EB42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272" y="6168814"/>
            <a:ext cx="724315" cy="7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0B2489CF-8390-4189-9E6A-27153B8D6FDE}"/>
              </a:ext>
            </a:extLst>
          </p:cNvPr>
          <p:cNvSpPr/>
          <p:nvPr/>
        </p:nvSpPr>
        <p:spPr>
          <a:xfrm>
            <a:off x="7267028" y="676239"/>
            <a:ext cx="4339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ManuThon è di fatto una competizione, secondo le modalità tipiche degli Hackathon, incentrata sul Manufacturing</a:t>
            </a:r>
            <a:endParaRPr lang="en-GB" dirty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458282FB-5343-4346-A8B8-6F8E990F3070}"/>
              </a:ext>
            </a:extLst>
          </p:cNvPr>
          <p:cNvSpPr/>
          <p:nvPr/>
        </p:nvSpPr>
        <p:spPr>
          <a:xfrm>
            <a:off x="7267028" y="1603648"/>
            <a:ext cx="5072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</a:rPr>
              <a:t>Giovani brillanti selezionati da tutta Italia (studenti di laurea triennale, magistrale, master, dottorato) si sfideranno cercando di concepire e di sviluppare idee innovative in risposta a sfide (challenge) proposte da aziende del settore</a:t>
            </a:r>
            <a:endParaRPr lang="en-GB" dirty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F04C922B-4418-4406-8EA2-5AB7343C132A}"/>
              </a:ext>
            </a:extLst>
          </p:cNvPr>
          <p:cNvSpPr/>
          <p:nvPr/>
        </p:nvSpPr>
        <p:spPr>
          <a:xfrm>
            <a:off x="32747" y="5419429"/>
            <a:ext cx="37786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</a:rPr>
              <a:t>L’obiettivo principale di </a:t>
            </a:r>
            <a:r>
              <a:rPr lang="it-IT" b="1" dirty="0" err="1">
                <a:latin typeface="Calibri" panose="020F0502020204030204" pitchFamily="34" charset="0"/>
                <a:ea typeface="Calibri" panose="020F0502020204030204" pitchFamily="34" charset="0"/>
              </a:rPr>
              <a:t>ManuThon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</a:rPr>
              <a:t> è quello di facilitare l’incontro tra aziende e giovani in un contesto non convenzionale, non formale e non strutturato</a:t>
            </a:r>
            <a:endParaRPr lang="en-GB" dirty="0"/>
          </a:p>
        </p:txBody>
      </p:sp>
      <p:pic>
        <p:nvPicPr>
          <p:cNvPr id="8" name="Picture 10" descr="https://cdn1.iconfinder.com/data/icons/clock-faces-1-12/100/Clock-10-256.png">
            <a:extLst>
              <a:ext uri="{FF2B5EF4-FFF2-40B4-BE49-F238E27FC236}">
                <a16:creationId xmlns:a16="http://schemas.microsoft.com/office/drawing/2014/main" id="{1A3FE0D6-5670-47EE-805B-CA4A98BD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1" y="734405"/>
            <a:ext cx="366123" cy="3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s://cdn1.iconfinder.com/data/icons/clock-faces-1-12/100/Clock-10-256.png">
            <a:extLst>
              <a:ext uri="{FF2B5EF4-FFF2-40B4-BE49-F238E27FC236}">
                <a16:creationId xmlns:a16="http://schemas.microsoft.com/office/drawing/2014/main" id="{5F91CCD8-2332-4B7C-8497-285227267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45" y="2319259"/>
            <a:ext cx="366123" cy="3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s://cdn1.iconfinder.com/data/icons/clock-faces-1-12/100/Clock-10-256.png">
            <a:extLst>
              <a:ext uri="{FF2B5EF4-FFF2-40B4-BE49-F238E27FC236}">
                <a16:creationId xmlns:a16="http://schemas.microsoft.com/office/drawing/2014/main" id="{CE419A45-D880-4B22-B614-11479DB93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371" y="3903297"/>
            <a:ext cx="366123" cy="3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s://cdn1.iconfinder.com/data/icons/clock-faces-1-12/100/Clock-10-256.png">
            <a:extLst>
              <a:ext uri="{FF2B5EF4-FFF2-40B4-BE49-F238E27FC236}">
                <a16:creationId xmlns:a16="http://schemas.microsoft.com/office/drawing/2014/main" id="{BE570D83-087E-45E2-8665-BCFBC57F4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826" y="5428508"/>
            <a:ext cx="366123" cy="3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193E5ED-A1FE-40C9-9CED-29E0B199E82D}"/>
              </a:ext>
            </a:extLst>
          </p:cNvPr>
          <p:cNvSpPr txBox="1"/>
          <p:nvPr/>
        </p:nvSpPr>
        <p:spPr>
          <a:xfrm>
            <a:off x="1044386" y="664044"/>
            <a:ext cx="1067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0 - start 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08732242-E78B-47AB-9900-D9419E2C51B2}"/>
              </a:ext>
            </a:extLst>
          </p:cNvPr>
          <p:cNvSpPr txBox="1"/>
          <p:nvPr/>
        </p:nvSpPr>
        <p:spPr>
          <a:xfrm>
            <a:off x="2098848" y="198407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2.5 ore </a:t>
            </a:r>
          </a:p>
        </p:txBody>
      </p:sp>
      <p:pic>
        <p:nvPicPr>
          <p:cNvPr id="46" name="Picture 10" descr="https://cdn1.iconfinder.com/data/icons/clock-faces-1-12/100/Clock-10-256.png">
            <a:extLst>
              <a:ext uri="{FF2B5EF4-FFF2-40B4-BE49-F238E27FC236}">
                <a16:creationId xmlns:a16="http://schemas.microsoft.com/office/drawing/2014/main" id="{0F1A87F7-74E7-4037-BEE5-DBF465851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733" y="3857786"/>
            <a:ext cx="366123" cy="3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60529A16-80FA-4542-AA8C-29506CF3F016}"/>
              </a:ext>
            </a:extLst>
          </p:cNvPr>
          <p:cNvSpPr txBox="1"/>
          <p:nvPr/>
        </p:nvSpPr>
        <p:spPr>
          <a:xfrm>
            <a:off x="3884807" y="3330425"/>
            <a:ext cx="81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5 ore 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6F28939-17DF-48BF-8B35-A6D250012829}"/>
              </a:ext>
            </a:extLst>
          </p:cNvPr>
          <p:cNvSpPr txBox="1"/>
          <p:nvPr/>
        </p:nvSpPr>
        <p:spPr>
          <a:xfrm>
            <a:off x="6294211" y="337632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29 ore </a:t>
            </a:r>
          </a:p>
        </p:txBody>
      </p:sp>
      <p:pic>
        <p:nvPicPr>
          <p:cNvPr id="15" name="Picture 18" descr="ban, lock, unable icon">
            <a:extLst>
              <a:ext uri="{FF2B5EF4-FFF2-40B4-BE49-F238E27FC236}">
                <a16:creationId xmlns:a16="http://schemas.microsoft.com/office/drawing/2014/main" id="{F65C41EB-3E62-4E48-BF60-CF61BF73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726" y="4480038"/>
            <a:ext cx="1388559" cy="138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moon, night, sleep icon">
            <a:extLst>
              <a:ext uri="{FF2B5EF4-FFF2-40B4-BE49-F238E27FC236}">
                <a16:creationId xmlns:a16="http://schemas.microsoft.com/office/drawing/2014/main" id="{18D2117C-246E-46C6-91CF-0C5D21FB6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57" y="4286076"/>
            <a:ext cx="402726" cy="4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ttangolo 52">
            <a:extLst>
              <a:ext uri="{FF2B5EF4-FFF2-40B4-BE49-F238E27FC236}">
                <a16:creationId xmlns:a16="http://schemas.microsoft.com/office/drawing/2014/main" id="{A7ABF529-65C4-432F-8F33-86143C94B341}"/>
              </a:ext>
            </a:extLst>
          </p:cNvPr>
          <p:cNvSpPr/>
          <p:nvPr/>
        </p:nvSpPr>
        <p:spPr>
          <a:xfrm>
            <a:off x="4014783" y="5905714"/>
            <a:ext cx="37786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</a:rPr>
              <a:t>PARTECIPAZIONE GRATUITA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3942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0698"/>
            <a:ext cx="11582400" cy="5682075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/>
              <a:t>L’iniziativa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ManuThon</a:t>
            </a:r>
            <a:r>
              <a:rPr lang="it-IT" sz="2000" dirty="0"/>
              <a:t> è rivolta a circa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100 partecipanti</a:t>
            </a:r>
            <a:r>
              <a:rPr lang="it-IT" sz="2000" dirty="0"/>
              <a:t>, selezionati tra giovani (under 32) entusiasti e motivati (laurea, laurea magistrale, dottorato o master, etc.) dalle principali università nazionali che vogliono mettersi alla prova con sfide tecnologiche proposte da aziende.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64008" indent="0" algn="just">
              <a:buNone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/>
              <a:t>I partecipanti al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accent6">
                    <a:lumMod val="50000"/>
                  </a:schemeClr>
                </a:solidFill>
              </a:rPr>
              <a:t>ManuThon</a:t>
            </a:r>
            <a:r>
              <a:rPr lang="it-IT" sz="2000" dirty="0"/>
              <a:t> sono chiamati a sviluppare in gruppo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un progetto, </a:t>
            </a:r>
            <a:r>
              <a:rPr lang="it-IT" sz="2000" dirty="0"/>
              <a:t>proporre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un’idea, </a:t>
            </a:r>
            <a:r>
              <a:rPr lang="it-IT" sz="2000" dirty="0"/>
              <a:t>concepire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000" dirty="0"/>
              <a:t>un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prodotto</a:t>
            </a:r>
            <a:r>
              <a:rPr lang="it-IT" sz="2000" dirty="0"/>
              <a:t>, sviluppare un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App o un codice</a:t>
            </a:r>
            <a:r>
              <a:rPr lang="it-IT" sz="2000" dirty="0"/>
              <a:t>, etc. in risposta a delle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specifiche challenge proposte da aziende </a:t>
            </a:r>
            <a:r>
              <a:rPr lang="it-IT" sz="2000" dirty="0"/>
              <a:t>nel settore del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Manufacturing</a:t>
            </a:r>
            <a:r>
              <a:rPr lang="it-IT" sz="2000" dirty="0"/>
              <a:t> in un tempo limitato (orizzonte temporale di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2 giorni </a:t>
            </a:r>
            <a:r>
              <a:rPr lang="it-IT" sz="2000" dirty="0"/>
              <a:t>non stop).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64008" indent="0" algn="just">
              <a:buNone/>
            </a:pPr>
            <a:endParaRPr lang="it-IT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-243408"/>
            <a:ext cx="10972800" cy="1104106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Il ManuThon in pillole</a:t>
            </a:r>
          </a:p>
        </p:txBody>
      </p:sp>
      <p:pic>
        <p:nvPicPr>
          <p:cNvPr id="1029" name="Picture 5" descr="growth, hacking icon">
            <a:extLst>
              <a:ext uri="{FF2B5EF4-FFF2-40B4-BE49-F238E27FC236}">
                <a16:creationId xmlns:a16="http://schemas.microsoft.com/office/drawing/2014/main" id="{29CBCBFC-8FA7-462D-B3E0-FD5071F8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72" y="3429000"/>
            <a:ext cx="944364" cy="94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onnections, electronics, hierarchy, technology, users icon">
            <a:extLst>
              <a:ext uri="{FF2B5EF4-FFF2-40B4-BE49-F238E27FC236}">
                <a16:creationId xmlns:a16="http://schemas.microsoft.com/office/drawing/2014/main" id="{9C7F345B-BD4C-493A-99C0-A2DDCC4AF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02" y="3062940"/>
            <a:ext cx="1140452" cy="114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brain, brainstorming, idea icon">
            <a:extLst>
              <a:ext uri="{FF2B5EF4-FFF2-40B4-BE49-F238E27FC236}">
                <a16:creationId xmlns:a16="http://schemas.microsoft.com/office/drawing/2014/main" id="{E2F08974-FB7A-414A-8B0C-F115C8B88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10" y="3545705"/>
            <a:ext cx="417424" cy="4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3d model, 3d modeling, 3d printer, 3d surface, additive manufacturing icon">
            <a:extLst>
              <a:ext uri="{FF2B5EF4-FFF2-40B4-BE49-F238E27FC236}">
                <a16:creationId xmlns:a16="http://schemas.microsoft.com/office/drawing/2014/main" id="{8D0DF322-A845-462D-B8C5-02061D748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8" y="2813474"/>
            <a:ext cx="1504146" cy="150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griculture, drones, farming, future, survey icon">
            <a:extLst>
              <a:ext uri="{FF2B5EF4-FFF2-40B4-BE49-F238E27FC236}">
                <a16:creationId xmlns:a16="http://schemas.microsoft.com/office/drawing/2014/main" id="{C4577A39-134F-4464-9285-457AF58F9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279" y="2362190"/>
            <a:ext cx="1629956" cy="162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AF679954-08A9-4E60-AF55-EB7F13EBE6F6}"/>
              </a:ext>
            </a:extLst>
          </p:cNvPr>
          <p:cNvSpPr/>
          <p:nvPr/>
        </p:nvSpPr>
        <p:spPr>
          <a:xfrm>
            <a:off x="7422112" y="3435362"/>
            <a:ext cx="648072" cy="3600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9" name="Picture 15" descr="data, extraction, fabrication, head, knowledge, lab, science, sharing icon">
            <a:extLst>
              <a:ext uri="{FF2B5EF4-FFF2-40B4-BE49-F238E27FC236}">
                <a16:creationId xmlns:a16="http://schemas.microsoft.com/office/drawing/2014/main" id="{4B1D356C-4D1E-448D-AAC9-F67778353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1944" y="2852936"/>
            <a:ext cx="1830168" cy="171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aily, flow, issues, organization, realization icon">
            <a:extLst>
              <a:ext uri="{FF2B5EF4-FFF2-40B4-BE49-F238E27FC236}">
                <a16:creationId xmlns:a16="http://schemas.microsoft.com/office/drawing/2014/main" id="{D97C2DC1-0393-4FBB-8B50-29A88A2DF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93" y="2296074"/>
            <a:ext cx="1418300" cy="14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badge, new, sticker icon">
            <a:extLst>
              <a:ext uri="{FF2B5EF4-FFF2-40B4-BE49-F238E27FC236}">
                <a16:creationId xmlns:a16="http://schemas.microsoft.com/office/drawing/2014/main" id="{FE486B6F-6F29-4D7E-A05B-D1CB87C78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40" y="2250178"/>
            <a:ext cx="758632" cy="6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2AA081F-CE23-4E6C-9A28-B74B5A03FB81}"/>
              </a:ext>
            </a:extLst>
          </p:cNvPr>
          <p:cNvSpPr txBox="1"/>
          <p:nvPr/>
        </p:nvSpPr>
        <p:spPr>
          <a:xfrm>
            <a:off x="3295443" y="3330282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+</a:t>
            </a: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96A94B45-BEFD-4474-BB2B-08968C850F79}"/>
              </a:ext>
            </a:extLst>
          </p:cNvPr>
          <p:cNvSpPr/>
          <p:nvPr/>
        </p:nvSpPr>
        <p:spPr>
          <a:xfrm>
            <a:off x="5035258" y="3504205"/>
            <a:ext cx="648072" cy="3600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45" name="Picture 21" descr="industry, robot icon">
            <a:extLst>
              <a:ext uri="{FF2B5EF4-FFF2-40B4-BE49-F238E27FC236}">
                <a16:creationId xmlns:a16="http://schemas.microsoft.com/office/drawing/2014/main" id="{58920602-B16E-40FE-B1D9-DD4B495AB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95" y="2379859"/>
            <a:ext cx="1310523" cy="131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2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6688" y="476672"/>
            <a:ext cx="11582400" cy="5682075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/>
              <a:t>I partecipanti potranno venire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autonomamente forniti di tutto </a:t>
            </a:r>
            <a:r>
              <a:rPr lang="it-IT" sz="2000" dirty="0"/>
              <a:t>il materiale da lavoro che ritengono necessario (computer, Arduino©, strumenti di sviluppo app, camera, etc. …)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/>
              <a:t>Una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giuria</a:t>
            </a:r>
            <a:r>
              <a:rPr lang="it-IT" sz="2000" dirty="0"/>
              <a:t> di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esperti</a:t>
            </a:r>
            <a:r>
              <a:rPr lang="it-IT" sz="2000" dirty="0"/>
              <a:t> (provenienti dal mondo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industriale</a:t>
            </a:r>
            <a:r>
              <a:rPr lang="it-IT" sz="2000" dirty="0"/>
              <a:t> ed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accademico</a:t>
            </a:r>
            <a:r>
              <a:rPr lang="it-IT" sz="2000" dirty="0"/>
              <a:t>) assegnerà ai gruppi vincitori dei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premi (1500€ al primo classificato e 1000€ ai vincitori di ogni challenge) sulla base della presentazione finale fatta da ciascun gruppo</a:t>
            </a:r>
            <a:r>
              <a:rPr lang="it-IT" sz="2000" dirty="0"/>
              <a:t>.</a:t>
            </a:r>
          </a:p>
          <a:p>
            <a:pPr marL="64008" indent="0" algn="just">
              <a:buNone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/>
              <a:t>I giovani che hanno sviluppato idee innovative o di particolare interesse aziendale potranno, a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discrezione delle aziende</a:t>
            </a:r>
            <a:r>
              <a:rPr lang="it-IT" sz="2000" dirty="0"/>
              <a:t> coinvolte, ricevere ulteriori benefit, svolgere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stage aziendali o</a:t>
            </a:r>
            <a:r>
              <a:rPr lang="it-IT" sz="2000" dirty="0"/>
              <a:t> entrare a far parte  del team aziendale che si occupa della specifica challenge.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-243408"/>
            <a:ext cx="10972800" cy="1104106"/>
          </a:xfrm>
        </p:spPr>
        <p:txBody>
          <a:bodyPr/>
          <a:lstStyle/>
          <a:p>
            <a:pPr algn="ctr"/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Il ManuThon in pillole</a:t>
            </a:r>
          </a:p>
        </p:txBody>
      </p:sp>
      <p:pic>
        <p:nvPicPr>
          <p:cNvPr id="2050" name="Picture 2" descr="competition icon">
            <a:extLst>
              <a:ext uri="{FF2B5EF4-FFF2-40B4-BE49-F238E27FC236}">
                <a16:creationId xmlns:a16="http://schemas.microsoft.com/office/drawing/2014/main" id="{4ACDA777-E98A-42AC-96F3-36BC386FF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90" y="3887006"/>
            <a:ext cx="838138" cy="8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ward icon">
            <a:extLst>
              <a:ext uri="{FF2B5EF4-FFF2-40B4-BE49-F238E27FC236}">
                <a16:creationId xmlns:a16="http://schemas.microsoft.com/office/drawing/2014/main" id="{BA5A8DE7-52A9-4AE2-ABDA-D38F9A3A0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91" y="3949149"/>
            <a:ext cx="588993" cy="58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rduino, board, mcu icon">
            <a:extLst>
              <a:ext uri="{FF2B5EF4-FFF2-40B4-BE49-F238E27FC236}">
                <a16:creationId xmlns:a16="http://schemas.microsoft.com/office/drawing/2014/main" id="{97ED3402-D708-4D7C-AAD2-B2FDEDECE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481" y="1834490"/>
            <a:ext cx="926232" cy="9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pp, mobile icon">
            <a:extLst>
              <a:ext uri="{FF2B5EF4-FFF2-40B4-BE49-F238E27FC236}">
                <a16:creationId xmlns:a16="http://schemas.microsoft.com/office/drawing/2014/main" id="{A620451D-D847-4AF4-93F9-0370504B9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94" y="1692270"/>
            <a:ext cx="742881" cy="74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mera icon">
            <a:extLst>
              <a:ext uri="{FF2B5EF4-FFF2-40B4-BE49-F238E27FC236}">
                <a16:creationId xmlns:a16="http://schemas.microsoft.com/office/drawing/2014/main" id="{B52F18B7-C6BC-4480-BDD4-AA472BF15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39" y="1835336"/>
            <a:ext cx="755453" cy="75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hip, microprocessor, processor icon">
            <a:extLst>
              <a:ext uri="{FF2B5EF4-FFF2-40B4-BE49-F238E27FC236}">
                <a16:creationId xmlns:a16="http://schemas.microsoft.com/office/drawing/2014/main" id="{7654C644-05C5-4DAC-A8FD-10BA46F80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90" y="1538618"/>
            <a:ext cx="691805" cy="69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omputer, laptop icon">
            <a:extLst>
              <a:ext uri="{FF2B5EF4-FFF2-40B4-BE49-F238E27FC236}">
                <a16:creationId xmlns:a16="http://schemas.microsoft.com/office/drawing/2014/main" id="{867FAFD9-E37C-41DF-9828-EB10F6C60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6" y="1464108"/>
            <a:ext cx="1364837" cy="136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910AA8-35A0-4AF0-9468-47F9BC455CF0}"/>
              </a:ext>
            </a:extLst>
          </p:cNvPr>
          <p:cNvSpPr txBox="1"/>
          <p:nvPr/>
        </p:nvSpPr>
        <p:spPr>
          <a:xfrm flipH="1">
            <a:off x="6234559" y="2050961"/>
            <a:ext cx="287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…           </a:t>
            </a:r>
            <a:r>
              <a:rPr lang="en-GB" sz="2000" dirty="0"/>
              <a:t>e </a:t>
            </a:r>
            <a:r>
              <a:rPr lang="en-GB" sz="3200" dirty="0"/>
              <a:t>…..</a:t>
            </a:r>
          </a:p>
        </p:txBody>
      </p:sp>
      <p:pic>
        <p:nvPicPr>
          <p:cNvPr id="2064" name="Picture 16" descr="bag, camping, outdoor, sleeping icon">
            <a:extLst>
              <a:ext uri="{FF2B5EF4-FFF2-40B4-BE49-F238E27FC236}">
                <a16:creationId xmlns:a16="http://schemas.microsoft.com/office/drawing/2014/main" id="{EDFBAE8A-CDAF-4490-AC49-904736814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274" y="1692270"/>
            <a:ext cx="1041589" cy="10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8854162-033E-4489-A350-9DAD50F6228B}"/>
              </a:ext>
            </a:extLst>
          </p:cNvPr>
          <p:cNvSpPr txBox="1"/>
          <p:nvPr/>
        </p:nvSpPr>
        <p:spPr>
          <a:xfrm flipH="1">
            <a:off x="10184398" y="1611957"/>
            <a:ext cx="1872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ma solo se neppure con tanto buon caffè </a:t>
            </a:r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r>
              <a:rPr lang="it-IT" sz="1200" dirty="0"/>
              <a:t>non se ne può fare a meno…</a:t>
            </a:r>
          </a:p>
        </p:txBody>
      </p:sp>
      <p:pic>
        <p:nvPicPr>
          <p:cNvPr id="2066" name="Picture 18" descr="coffee, ice coffee, take away icon">
            <a:extLst>
              <a:ext uri="{FF2B5EF4-FFF2-40B4-BE49-F238E27FC236}">
                <a16:creationId xmlns:a16="http://schemas.microsoft.com/office/drawing/2014/main" id="{A4457E94-4A11-43F2-BB03-46D59A024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1430" y="2078889"/>
            <a:ext cx="443298" cy="44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coffee, ice coffee, take away icon">
            <a:extLst>
              <a:ext uri="{FF2B5EF4-FFF2-40B4-BE49-F238E27FC236}">
                <a16:creationId xmlns:a16="http://schemas.microsoft.com/office/drawing/2014/main" id="{EBD39108-F6CC-4CE1-B112-9ABA0EF6D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12350" y="2072299"/>
            <a:ext cx="443298" cy="44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coffee, ice coffee, take away icon">
            <a:extLst>
              <a:ext uri="{FF2B5EF4-FFF2-40B4-BE49-F238E27FC236}">
                <a16:creationId xmlns:a16="http://schemas.microsoft.com/office/drawing/2014/main" id="{BB9AD0DF-CF4E-49E6-BDC3-B22466680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63657" y="2072299"/>
            <a:ext cx="443298" cy="44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brewing methods, coffee, manual brew, vietnam drip icon">
            <a:extLst>
              <a:ext uri="{FF2B5EF4-FFF2-40B4-BE49-F238E27FC236}">
                <a16:creationId xmlns:a16="http://schemas.microsoft.com/office/drawing/2014/main" id="{4B90E0A6-C017-40B2-BA06-9784CA6CE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1972201"/>
            <a:ext cx="710593" cy="71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mobile, mobile shopping, tablet icon">
            <a:extLst>
              <a:ext uri="{FF2B5EF4-FFF2-40B4-BE49-F238E27FC236}">
                <a16:creationId xmlns:a16="http://schemas.microsoft.com/office/drawing/2014/main" id="{A07188C0-5304-40F8-8DD8-7A1116A45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53" y="1734548"/>
            <a:ext cx="552929" cy="55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ourglass, time, timer icon">
            <a:extLst>
              <a:ext uri="{FF2B5EF4-FFF2-40B4-BE49-F238E27FC236}">
                <a16:creationId xmlns:a16="http://schemas.microsoft.com/office/drawing/2014/main" id="{04A1CB9C-8386-4979-AFD9-1089E1E6A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05" y="1776517"/>
            <a:ext cx="770472" cy="77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antistress, device, gadget, rotate, spin, spinner, toy icon">
            <a:extLst>
              <a:ext uri="{FF2B5EF4-FFF2-40B4-BE49-F238E27FC236}">
                <a16:creationId xmlns:a16="http://schemas.microsoft.com/office/drawing/2014/main" id="{056405EF-6A94-4E48-83E6-7BD3C70B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73" y="1777833"/>
            <a:ext cx="770472" cy="77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82EEFC8-2E6A-4513-9BDD-80A18E016E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alphaModFix/>
          </a:blip>
          <a:stretch>
            <a:fillRect/>
          </a:stretch>
        </p:blipFill>
        <p:spPr>
          <a:xfrm>
            <a:off x="4460110" y="5737766"/>
            <a:ext cx="1076925" cy="1060534"/>
          </a:xfrm>
          <a:prstGeom prst="rect">
            <a:avLst/>
          </a:prstGeom>
        </p:spPr>
      </p:pic>
      <p:pic>
        <p:nvPicPr>
          <p:cNvPr id="4" name="Picture 2" descr="draft, note, notes icon">
            <a:extLst>
              <a:ext uri="{FF2B5EF4-FFF2-40B4-BE49-F238E27FC236}">
                <a16:creationId xmlns:a16="http://schemas.microsoft.com/office/drawing/2014/main" id="{A9901F9E-E9C0-44F7-B2CF-7C571C05C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12" y="1636464"/>
            <a:ext cx="926232" cy="9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1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D46B77-6A7E-D885-E501-2A00C1A9D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-12199"/>
            <a:ext cx="10081120" cy="1104106"/>
          </a:xfrm>
        </p:spPr>
        <p:txBody>
          <a:bodyPr vert="horz" anchor="ctr">
            <a:noAutofit/>
          </a:bodyPr>
          <a:lstStyle/>
          <a:p>
            <a:pPr algn="ctr"/>
            <a:r>
              <a:rPr lang="it-IT" sz="4000" b="1" dirty="0">
                <a:solidFill>
                  <a:schemeClr val="accent6">
                    <a:lumMod val="50000"/>
                  </a:schemeClr>
                </a:solidFill>
              </a:rPr>
              <a:t>Precedenti edizioni: Napoli e Torino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CD0267F-DF44-AE2A-8757-978A39308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664" y="1052736"/>
            <a:ext cx="2686025" cy="178874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Dottorato\Hackathon 2019\Organiozzazione\Evento\Logo DIGITA HD.png">
            <a:extLst>
              <a:ext uri="{FF2B5EF4-FFF2-40B4-BE49-F238E27FC236}">
                <a16:creationId xmlns:a16="http://schemas.microsoft.com/office/drawing/2014/main" id="{C295D6A6-85D2-7C75-558A-D75C05D55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27497"/>
          <a:stretch/>
        </p:blipFill>
        <p:spPr bwMode="auto">
          <a:xfrm>
            <a:off x="328203" y="890488"/>
            <a:ext cx="3031493" cy="476970"/>
          </a:xfrm>
          <a:prstGeom prst="rect">
            <a:avLst/>
          </a:prstGeom>
          <a:noFill/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65D722E-1EEC-1D56-1A39-23BC300075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3512" r="23689"/>
          <a:stretch/>
        </p:blipFill>
        <p:spPr>
          <a:xfrm>
            <a:off x="3287688" y="817682"/>
            <a:ext cx="1656181" cy="73911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98F7506-8DF1-2A4B-4F71-601B71AD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36" y="1217659"/>
            <a:ext cx="2509332" cy="141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5B02954-47BC-0BC7-CFFA-7536E2B8F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37" y="1260337"/>
            <a:ext cx="781703" cy="78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manuthon.it/wp-content/uploads/2019/02/cosberg-300x85.png">
            <a:extLst>
              <a:ext uri="{FF2B5EF4-FFF2-40B4-BE49-F238E27FC236}">
                <a16:creationId xmlns:a16="http://schemas.microsoft.com/office/drawing/2014/main" id="{00DFDC51-EFC5-3965-773A-7DF51C00A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" y="4575562"/>
            <a:ext cx="1574977" cy="4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A5B65C6-7891-87FD-E40D-E2BC587056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3613014"/>
            <a:ext cx="1526863" cy="517806"/>
          </a:xfrm>
          <a:prstGeom prst="rect">
            <a:avLst/>
          </a:prstGeom>
        </p:spPr>
      </p:pic>
      <p:pic>
        <p:nvPicPr>
          <p:cNvPr id="14" name="Picture 2" descr="https://www.manuthon.it/wp-content/uploads/2019/02/oltre-300x58.png">
            <a:extLst>
              <a:ext uri="{FF2B5EF4-FFF2-40B4-BE49-F238E27FC236}">
                <a16:creationId xmlns:a16="http://schemas.microsoft.com/office/drawing/2014/main" id="{1CA7CDB0-2C3E-F610-2F85-5360D86D2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56" y="5299582"/>
            <a:ext cx="1648323" cy="31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ome">
            <a:extLst>
              <a:ext uri="{FF2B5EF4-FFF2-40B4-BE49-F238E27FC236}">
                <a16:creationId xmlns:a16="http://schemas.microsoft.com/office/drawing/2014/main" id="{830D9A30-2955-F1DD-C36B-1D1611E4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49" y="4404245"/>
            <a:ext cx="1925049" cy="37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LM Group">
            <a:extLst>
              <a:ext uri="{FF2B5EF4-FFF2-40B4-BE49-F238E27FC236}">
                <a16:creationId xmlns:a16="http://schemas.microsoft.com/office/drawing/2014/main" id="{0AD68D14-36ED-D497-70A0-3E814D9D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9" y="3614839"/>
            <a:ext cx="732598" cy="7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3F06894-DCFE-C831-118E-F89E25871628}"/>
              </a:ext>
            </a:extLst>
          </p:cNvPr>
          <p:cNvSpPr txBox="1"/>
          <p:nvPr/>
        </p:nvSpPr>
        <p:spPr>
          <a:xfrm>
            <a:off x="214556" y="3068960"/>
            <a:ext cx="2271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/>
              <a:t>Aziende coinvolte</a:t>
            </a:r>
            <a:r>
              <a:rPr lang="en-GB" sz="1800" b="1" dirty="0"/>
              <a:t>: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31A6C34-5286-4DCC-C13F-9BFF7642A6FD}"/>
              </a:ext>
            </a:extLst>
          </p:cNvPr>
          <p:cNvSpPr txBox="1"/>
          <p:nvPr/>
        </p:nvSpPr>
        <p:spPr>
          <a:xfrm>
            <a:off x="6848983" y="2707340"/>
            <a:ext cx="2271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/>
              <a:t>Aziende coinvolte</a:t>
            </a:r>
            <a:r>
              <a:rPr lang="en-GB" sz="1800" b="1" dirty="0"/>
              <a:t>:</a:t>
            </a:r>
          </a:p>
        </p:txBody>
      </p:sp>
      <p:pic>
        <p:nvPicPr>
          <p:cNvPr id="20" name="Picture 2" descr="https://www.manuthon.it/wp-content/uploads/2019/02/cosberg-300x85.png">
            <a:extLst>
              <a:ext uri="{FF2B5EF4-FFF2-40B4-BE49-F238E27FC236}">
                <a16:creationId xmlns:a16="http://schemas.microsoft.com/office/drawing/2014/main" id="{75FB8C1A-AF50-8936-59AA-D10BBA63B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298" y="4197216"/>
            <a:ext cx="1574977" cy="4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LM Group">
            <a:extLst>
              <a:ext uri="{FF2B5EF4-FFF2-40B4-BE49-F238E27FC236}">
                <a16:creationId xmlns:a16="http://schemas.microsoft.com/office/drawing/2014/main" id="{A8188AAC-F90F-BBB3-D5D3-8E2F90797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89" y="3139319"/>
            <a:ext cx="732598" cy="7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anieli Officine Meccaniche | Forcepoint">
            <a:extLst>
              <a:ext uri="{FF2B5EF4-FFF2-40B4-BE49-F238E27FC236}">
                <a16:creationId xmlns:a16="http://schemas.microsoft.com/office/drawing/2014/main" id="{CA54F5D6-8FB2-815C-FDE2-FE60D2D2B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t="34026" r="18442" b="39009"/>
          <a:stretch/>
        </p:blipFill>
        <p:spPr bwMode="auto">
          <a:xfrm>
            <a:off x="7915191" y="3256682"/>
            <a:ext cx="1502047" cy="32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F4A72B0C-9E20-0CF0-CDD2-CB6DD3F92A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70388" y="3785493"/>
            <a:ext cx="955687" cy="561944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93B1B379-2E61-2168-C62A-021B840589C0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06903" y="4788092"/>
            <a:ext cx="3926788" cy="2034343"/>
          </a:xfrm>
          <a:prstGeom prst="rect">
            <a:avLst/>
          </a:prstGeom>
        </p:spPr>
      </p:pic>
      <p:pic>
        <p:nvPicPr>
          <p:cNvPr id="25" name="Immagine 24" descr="Immagine che contiene persona, pavimento, parete, interni&#10;&#10;Descrizione generata automaticamente">
            <a:extLst>
              <a:ext uri="{FF2B5EF4-FFF2-40B4-BE49-F238E27FC236}">
                <a16:creationId xmlns:a16="http://schemas.microsoft.com/office/drawing/2014/main" id="{1173B035-AD7A-506F-7731-A12EC5BBE33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836" y="2455822"/>
            <a:ext cx="2548707" cy="169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Immagine 26" descr="Immagine che contiene testo, interno&#10;&#10;Descrizione generata automaticamente">
            <a:extLst>
              <a:ext uri="{FF2B5EF4-FFF2-40B4-BE49-F238E27FC236}">
                <a16:creationId xmlns:a16="http://schemas.microsoft.com/office/drawing/2014/main" id="{9D4FD4F3-F148-CA76-D955-05F7882EDC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16589" y="1799632"/>
            <a:ext cx="3586152" cy="2390767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D6C5CDE-C685-FE7D-43A8-F47293B988ED}"/>
              </a:ext>
            </a:extLst>
          </p:cNvPr>
          <p:cNvSpPr txBox="1"/>
          <p:nvPr/>
        </p:nvSpPr>
        <p:spPr>
          <a:xfrm>
            <a:off x="324213" y="5967512"/>
            <a:ext cx="2271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/>
              <a:t>Oltre 100 partecipanti </a:t>
            </a:r>
            <a:r>
              <a:rPr lang="en-GB" sz="1800" b="1" dirty="0"/>
              <a:t>:</a:t>
            </a:r>
          </a:p>
        </p:txBody>
      </p:sp>
      <p:pic>
        <p:nvPicPr>
          <p:cNvPr id="30" name="Immagine 29" descr="Immagine che contiene pavimento, persona, interno, eretto&#10;&#10;Descrizione generata automaticamente">
            <a:extLst>
              <a:ext uri="{FF2B5EF4-FFF2-40B4-BE49-F238E27FC236}">
                <a16:creationId xmlns:a16="http://schemas.microsoft.com/office/drawing/2014/main" id="{22E003BD-F3CD-5B5B-BA0E-BC426426A23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96" y="4846102"/>
            <a:ext cx="2753704" cy="183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D46B77-6A7E-D885-E501-2A00C1A9D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-12199"/>
            <a:ext cx="10475545" cy="1104106"/>
          </a:xfrm>
        </p:spPr>
        <p:txBody>
          <a:bodyPr vert="horz" anchor="ctr">
            <a:noAutofit/>
          </a:bodyPr>
          <a:lstStyle/>
          <a:p>
            <a:pPr algn="ctr"/>
            <a:r>
              <a:rPr lang="it-IT" sz="4000" b="1" dirty="0">
                <a:solidFill>
                  <a:schemeClr val="accent6">
                    <a:lumMod val="50000"/>
                  </a:schemeClr>
                </a:solidFill>
              </a:rPr>
              <a:t>Precedenti edizioni: Napoli – Federico II 2019</a:t>
            </a:r>
          </a:p>
        </p:txBody>
      </p:sp>
      <p:pic>
        <p:nvPicPr>
          <p:cNvPr id="12" name="Picture 2" descr="https://www.manuthon.it/wp-content/uploads/2019/02/cosberg-300x85.png">
            <a:extLst>
              <a:ext uri="{FF2B5EF4-FFF2-40B4-BE49-F238E27FC236}">
                <a16:creationId xmlns:a16="http://schemas.microsoft.com/office/drawing/2014/main" id="{00DFDC51-EFC5-3965-773A-7DF51C00A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0" y="4282546"/>
            <a:ext cx="1574977" cy="4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A5B65C6-7891-87FD-E40D-E2BC58705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5" y="2759471"/>
            <a:ext cx="1526863" cy="517806"/>
          </a:xfrm>
          <a:prstGeom prst="rect">
            <a:avLst/>
          </a:prstGeom>
        </p:spPr>
      </p:pic>
      <p:pic>
        <p:nvPicPr>
          <p:cNvPr id="15" name="Picture 4" descr="Home">
            <a:extLst>
              <a:ext uri="{FF2B5EF4-FFF2-40B4-BE49-F238E27FC236}">
                <a16:creationId xmlns:a16="http://schemas.microsoft.com/office/drawing/2014/main" id="{830D9A30-2955-F1DD-C36B-1D1611E47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63" y="5720397"/>
            <a:ext cx="1925049" cy="37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LM Group">
            <a:extLst>
              <a:ext uri="{FF2B5EF4-FFF2-40B4-BE49-F238E27FC236}">
                <a16:creationId xmlns:a16="http://schemas.microsoft.com/office/drawing/2014/main" id="{0AD68D14-36ED-D497-70A0-3E814D9D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44" y="1684324"/>
            <a:ext cx="732598" cy="7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31A6C34-5286-4DCC-C13F-9BFF7642A6FD}"/>
              </a:ext>
            </a:extLst>
          </p:cNvPr>
          <p:cNvSpPr txBox="1"/>
          <p:nvPr/>
        </p:nvSpPr>
        <p:spPr>
          <a:xfrm>
            <a:off x="119336" y="888409"/>
            <a:ext cx="2271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/>
              <a:t>Aziende coinvolte</a:t>
            </a:r>
            <a:r>
              <a:rPr lang="en-GB" sz="1800" b="1" dirty="0"/>
              <a:t>:</a:t>
            </a:r>
          </a:p>
        </p:txBody>
      </p:sp>
      <p:sp>
        <p:nvSpPr>
          <p:cNvPr id="2" name="Rettangolo 1"/>
          <p:cNvSpPr/>
          <p:nvPr/>
        </p:nvSpPr>
        <p:spPr>
          <a:xfrm>
            <a:off x="1864455" y="1628800"/>
            <a:ext cx="1009764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BLM Group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(settore: sviluppo di sistemi per lavorazione tubi, profili speciali e barre quali taglio laser e a disco, curvatura, sagomatura..) – </a:t>
            </a: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challenge proposta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it-IT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sviluppo di una soluzione innovativa per l’ottimizzazione della cabina di una cella per il taglio laser di pezzi tridimensionali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MANDELLI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(settore: macchine utensili) – </a:t>
            </a: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challenge proposta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it-IT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Sviluppo di una metodologia per formalizzare, strutturare, aggiornare e condividere informazioni inerenti l’integrazione e la personalizzazione di moduli e prodotti commerciali altamente specializzati (i.e. azionamenti, controllo numerico, PLC, etc.), non solo tra tecnici della stessa azienda ma anche tra tecnici appartenenti ad aziende che operano nello stesso settore.</a:t>
            </a:r>
            <a:endParaRPr lang="en-GB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COSBERG INNOVACTION 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(settore: progettazione e costruzione di macchine e moduli per l'automazione dei processi di montaggio in svariati campi di applicazione) – </a:t>
            </a: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challenge proposta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it-IT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Sviluppo di un prototipo di sistema (App lato cliente e piattaforma software lato costruttore impianto), integrato a strumenti software, per la gestione dei guasti macchina nelle condizioni peggiori, ossia dovuti a difetti non ancora codificati, e di cui, quindi, non se ne conosce a priori la soluzione. La sfida consiste nel disegnare un’ipotesi di processo e di sviluppo del sistema di condivisione delle informazioni e delle interazioni cliente-costruttore durante tutto il processo, o parte di esso.</a:t>
            </a:r>
            <a:endParaRPr lang="en-GB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FABIO PERINI – KORBER SOLUTIONS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(settore: progettazione e produzione di macchinari industriali per l'industria della trasformazione di </a:t>
            </a:r>
            <a:r>
              <a:rPr lang="it-IT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tissue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– </a:t>
            </a: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challenge proposta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it-IT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sviluppo di una soluzione per intercettare tutte le best practices e le idee per innovare sia il prodotto che il macchinario utilizzato per produrlo in ogni fase del ciclo di vita </a:t>
            </a:r>
            <a:endParaRPr lang="en-GB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1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D46B77-6A7E-D885-E501-2A00C1A9D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-12199"/>
            <a:ext cx="10513168" cy="1104106"/>
          </a:xfrm>
        </p:spPr>
        <p:txBody>
          <a:bodyPr vert="horz" anchor="ctr">
            <a:noAutofit/>
          </a:bodyPr>
          <a:lstStyle/>
          <a:p>
            <a:pPr algn="ctr"/>
            <a:r>
              <a:rPr lang="it-IT" sz="4000" b="1" dirty="0">
                <a:solidFill>
                  <a:schemeClr val="accent6">
                    <a:lumMod val="50000"/>
                  </a:schemeClr>
                </a:solidFill>
              </a:rPr>
              <a:t>Precedenti edizioni: Politecnico di Torino 2022</a:t>
            </a:r>
          </a:p>
        </p:txBody>
      </p:sp>
      <p:pic>
        <p:nvPicPr>
          <p:cNvPr id="20" name="Picture 2" descr="https://www.manuthon.it/wp-content/uploads/2019/02/cosberg-300x85.png">
            <a:extLst>
              <a:ext uri="{FF2B5EF4-FFF2-40B4-BE49-F238E27FC236}">
                <a16:creationId xmlns:a16="http://schemas.microsoft.com/office/drawing/2014/main" id="{75FB8C1A-AF50-8936-59AA-D10BBA63B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65" y="5623558"/>
            <a:ext cx="1574977" cy="4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LM Group">
            <a:extLst>
              <a:ext uri="{FF2B5EF4-FFF2-40B4-BE49-F238E27FC236}">
                <a16:creationId xmlns:a16="http://schemas.microsoft.com/office/drawing/2014/main" id="{A8188AAC-F90F-BBB3-D5D3-8E2F90797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2" y="1792050"/>
            <a:ext cx="732598" cy="7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anieli Officine Meccaniche | Forcepoint">
            <a:extLst>
              <a:ext uri="{FF2B5EF4-FFF2-40B4-BE49-F238E27FC236}">
                <a16:creationId xmlns:a16="http://schemas.microsoft.com/office/drawing/2014/main" id="{CA54F5D6-8FB2-815C-FDE2-FE60D2D2B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t="34026" r="18442" b="39009"/>
          <a:stretch/>
        </p:blipFill>
        <p:spPr bwMode="auto">
          <a:xfrm>
            <a:off x="322039" y="3348630"/>
            <a:ext cx="1502047" cy="32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F4A72B0C-9E20-0CF0-CDD2-CB6DD3F92A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580" y="4478118"/>
            <a:ext cx="955687" cy="561944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31A6C34-5286-4DCC-C13F-9BFF7642A6FD}"/>
              </a:ext>
            </a:extLst>
          </p:cNvPr>
          <p:cNvSpPr txBox="1"/>
          <p:nvPr/>
        </p:nvSpPr>
        <p:spPr>
          <a:xfrm>
            <a:off x="119336" y="888409"/>
            <a:ext cx="2271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/>
              <a:t>Aziende coinvolte</a:t>
            </a:r>
            <a:r>
              <a:rPr lang="en-GB" sz="1800" b="1" dirty="0"/>
              <a:t>:</a:t>
            </a:r>
          </a:p>
        </p:txBody>
      </p:sp>
      <p:sp>
        <p:nvSpPr>
          <p:cNvPr id="2" name="Rettangolo 1"/>
          <p:cNvSpPr/>
          <p:nvPr/>
        </p:nvSpPr>
        <p:spPr>
          <a:xfrm>
            <a:off x="1864530" y="1592853"/>
            <a:ext cx="100641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BLM Group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(settore: sviluppo di sistemi per lavorazione tubi, profili speciali e barre quali taglio laser e a disco, curvatura, sagomatura..) – </a:t>
            </a:r>
            <a:r>
              <a:rPr lang="it-IT" sz="1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challenge</a:t>
            </a: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proposta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it-IT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sviluppo di una soluzione innovativa per lo spazio di lavoro di una cella per il taglio laser di pezzi tridimensionali</a:t>
            </a:r>
            <a:endParaRPr lang="en-GB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DANIELI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(settore: produttori mondiali di impianti e macchine per l'industria siderurgica dei metalli) – </a:t>
            </a:r>
            <a:r>
              <a:rPr lang="it-IT" sz="1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challenge</a:t>
            </a: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proposta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it-IT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studi e dimensionamenti per la semplificazione di alcune attività in un contesto tecnologicamente avanzato: 1- decidere la logica e la gestione delle missioni che l’A.M.R. dovrò compiere e come esse devono essere eseguite in un ambiente dinamico. 2- dimensionare la quantità necessaria di postazioni di carico e scarico che ogni centro di lavoro dovrebbe avere per un funzionamento fluido, 3- dimensionare e progettare in base all’ingombro e peso che i diversi utensili possono avere, una o più tipologie di carrelli che l’A.M.R. utilizzerà per il trasporto.</a:t>
            </a:r>
            <a:endParaRPr lang="en-GB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KORBER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TISSUE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(settore: progettazione e produzione di macchinari industriali per l'industria della trasformazione di </a:t>
            </a:r>
            <a:r>
              <a:rPr lang="it-IT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tissue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(industria cartaria)) – </a:t>
            </a:r>
            <a:r>
              <a:rPr lang="it-IT" sz="1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challenge</a:t>
            </a: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proposta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it-IT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sviluppo di una soluzione per monetizzare e ottenere ricavi dai dati dei propri clienti, per anticipare e indentificare i bisogni dei clienti a partire dallo studio dei loro dati</a:t>
            </a:r>
            <a:endParaRPr lang="en-GB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COSBERG INNOVACTION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(settore: progettazione e costruzione di macchine e moduli per l'automazione dei processi di montaggio in svariati campi di applicazione) – </a:t>
            </a:r>
            <a:r>
              <a:rPr lang="it-IT" sz="17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challenge</a:t>
            </a:r>
            <a:r>
              <a:rPr lang="it-IT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proposta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it-IT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realizzare un modello di </a:t>
            </a:r>
            <a:r>
              <a:rPr lang="it-IT" sz="17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servitizzazione</a:t>
            </a:r>
            <a:r>
              <a:rPr lang="it-IT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degli impianti </a:t>
            </a:r>
            <a:r>
              <a:rPr lang="it-IT" sz="17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customizzati</a:t>
            </a:r>
            <a:r>
              <a:rPr lang="it-IT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it-IT" sz="17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Cosberg</a:t>
            </a:r>
            <a:r>
              <a:rPr lang="it-IT" sz="17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che includano i sistemi di gestione, sistemi di controllo del ciclo di vita dell’impianto e tutto ciò che si riterrà necessario e utile.</a:t>
            </a:r>
            <a:endParaRPr lang="en-GB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5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974DCFF-B4E7-472B-B3CD-AD8C2672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2752" y="-171400"/>
            <a:ext cx="12192000" cy="1104106"/>
          </a:xfrm>
        </p:spPr>
        <p:txBody>
          <a:bodyPr vert="horz" anchor="ctr">
            <a:no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Challenge </a:t>
            </a: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Manuthon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 2022</a:t>
            </a:r>
            <a:endParaRPr lang="it-IT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DE547E9-CE24-407F-8741-53A3B5A83D30}"/>
              </a:ext>
            </a:extLst>
          </p:cNvPr>
          <p:cNvSpPr/>
          <p:nvPr/>
        </p:nvSpPr>
        <p:spPr>
          <a:xfrm>
            <a:off x="119336" y="3029559"/>
            <a:ext cx="5040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2"/>
              </a:rPr>
              <a:t>https://www.youtube.com/watch?v=ouRjXytP8F8</a:t>
            </a:r>
            <a:endParaRPr lang="en-GB" sz="1600" dirty="0"/>
          </a:p>
        </p:txBody>
      </p:sp>
      <p:pic>
        <p:nvPicPr>
          <p:cNvPr id="11" name="Immagine 10" descr="Immagine che contiene testo, interno, persona, uomo&#10;&#10;Descrizione generata automaticamente">
            <a:extLst>
              <a:ext uri="{FF2B5EF4-FFF2-40B4-BE49-F238E27FC236}">
                <a16:creationId xmlns:a16="http://schemas.microsoft.com/office/drawing/2014/main" id="{F4BD0272-323E-3533-E1B6-128388D14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57" y="1124744"/>
            <a:ext cx="3073419" cy="1728192"/>
          </a:xfrm>
          <a:prstGeom prst="rect">
            <a:avLst/>
          </a:prstGeom>
        </p:spPr>
      </p:pic>
      <p:pic>
        <p:nvPicPr>
          <p:cNvPr id="12" name="Immagine 11" descr="Immagine che contiene testo, uomo, muro, interno&#10;&#10;Descrizione generata automaticamente">
            <a:extLst>
              <a:ext uri="{FF2B5EF4-FFF2-40B4-BE49-F238E27FC236}">
                <a16:creationId xmlns:a16="http://schemas.microsoft.com/office/drawing/2014/main" id="{703EC4A2-B093-F13A-55D3-77211F5DC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645024"/>
            <a:ext cx="3073419" cy="1722757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9FA7F824-93ED-D635-821E-4CD76DEDEF1E}"/>
              </a:ext>
            </a:extLst>
          </p:cNvPr>
          <p:cNvSpPr/>
          <p:nvPr/>
        </p:nvSpPr>
        <p:spPr>
          <a:xfrm>
            <a:off x="119336" y="5548590"/>
            <a:ext cx="5155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5"/>
              </a:rPr>
              <a:t>https://www.youtube.com/watch?v=X6Kz16PwSjs</a:t>
            </a:r>
            <a:r>
              <a:rPr lang="en-GB" sz="1600" dirty="0"/>
              <a:t> 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5D9FDD7-14EE-A173-FEA9-ED8E48420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1144284"/>
            <a:ext cx="3033653" cy="1728000"/>
          </a:xfrm>
          <a:prstGeom prst="rect">
            <a:avLst/>
          </a:prstGeom>
        </p:spPr>
      </p:pic>
      <p:pic>
        <p:nvPicPr>
          <p:cNvPr id="17" name="Immagine 16" descr="Immagine che contiene logo&#10;&#10;Descrizione generata automaticamente">
            <a:extLst>
              <a:ext uri="{FF2B5EF4-FFF2-40B4-BE49-F238E27FC236}">
                <a16:creationId xmlns:a16="http://schemas.microsoft.com/office/drawing/2014/main" id="{5C313EAA-0201-5828-32E5-46CF500F09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565" y="3631527"/>
            <a:ext cx="3033653" cy="1708527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5B7B670-2A4F-C466-7DA1-6560A560A0E7}"/>
              </a:ext>
            </a:extLst>
          </p:cNvPr>
          <p:cNvSpPr txBox="1"/>
          <p:nvPr/>
        </p:nvSpPr>
        <p:spPr>
          <a:xfrm>
            <a:off x="6528048" y="5548590"/>
            <a:ext cx="53306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hlinkClick r:id="rId8"/>
              </a:rPr>
              <a:t>https://www.youtube.com/watch?v=oyp1rmsmVDk</a:t>
            </a:r>
            <a:endParaRPr lang="it-IT" sz="16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BBEFAA-2AA7-6BCD-7694-DCA8F104728B}"/>
              </a:ext>
            </a:extLst>
          </p:cNvPr>
          <p:cNvSpPr txBox="1"/>
          <p:nvPr/>
        </p:nvSpPr>
        <p:spPr>
          <a:xfrm>
            <a:off x="6074669" y="3028998"/>
            <a:ext cx="57833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hlinkClick r:id="rId9"/>
              </a:rPr>
              <a:t>https://www.youtube.com/watch?v=IfIlQ4YJn7M&amp;t=91s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92061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34AA636F-AC55-4323-AD34-06ABC1825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07845"/>
            <a:ext cx="10972800" cy="4648200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it-IT" sz="2400" dirty="0"/>
              <a:t>Per chi fosse interessato, verranno organizzati dei Caffè tematici in streaming su tutto il territorio nazionale. Si tratta di eventi preparatori alla competizione (maggiori informazioni saranno disponibili sul sito </a:t>
            </a:r>
            <a:r>
              <a:rPr lang="it-IT" sz="2400" dirty="0">
                <a:hlinkClick r:id="rId2"/>
              </a:rPr>
              <a:t>www.manuthon.it</a:t>
            </a:r>
            <a:r>
              <a:rPr lang="it-IT" sz="2400" dirty="0"/>
              <a:t> ).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4DCCBD-8E3E-4E4B-8FB8-CBB71F4C0759}"/>
              </a:ext>
            </a:extLst>
          </p:cNvPr>
          <p:cNvSpPr txBox="1">
            <a:spLocks/>
          </p:cNvSpPr>
          <p:nvPr/>
        </p:nvSpPr>
        <p:spPr>
          <a:xfrm>
            <a:off x="-816768" y="332656"/>
            <a:ext cx="12192000" cy="110410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>
                <a:solidFill>
                  <a:schemeClr val="accent6">
                    <a:lumMod val="50000"/>
                  </a:schemeClr>
                </a:solidFill>
              </a:rPr>
              <a:t>Caffè tematici</a:t>
            </a:r>
          </a:p>
        </p:txBody>
      </p:sp>
    </p:spTree>
    <p:extLst>
      <p:ext uri="{BB962C8B-B14F-4D97-AF65-F5344CB8AC3E}">
        <p14:creationId xmlns:p14="http://schemas.microsoft.com/office/powerpoint/2010/main" val="2389264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12ACBB6-EBBD-4868-B87A-97A2EB1645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proposta di vendita</Template>
  <TotalTime>0</TotalTime>
  <Words>1343</Words>
  <Application>Microsoft Office PowerPoint</Application>
  <PresentationFormat>Widescreen</PresentationFormat>
  <Paragraphs>126</Paragraphs>
  <Slides>15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Verdana</vt:lpstr>
      <vt:lpstr>Wingdings</vt:lpstr>
      <vt:lpstr>Wingdings 2</vt:lpstr>
      <vt:lpstr>Verve</vt:lpstr>
      <vt:lpstr>ManuThon© 2024 – 3° edizione Manufacturing Hackathon </vt:lpstr>
      <vt:lpstr>ManuThon: Manufacturing Hackathon</vt:lpstr>
      <vt:lpstr>Il ManuThon in pillole</vt:lpstr>
      <vt:lpstr>Il ManuThon in pillole</vt:lpstr>
      <vt:lpstr>Precedenti edizioni: Napoli e Torino</vt:lpstr>
      <vt:lpstr>Precedenti edizioni: Napoli – Federico II 2019</vt:lpstr>
      <vt:lpstr>Precedenti edizioni: Politecnico di Torino 2022</vt:lpstr>
      <vt:lpstr>Challenge Manuthon 2022</vt:lpstr>
      <vt:lpstr>Presentazione standard di PowerPoint</vt:lpstr>
      <vt:lpstr>Location edizione 2024 Reggio Emilia e il Laboratorio Aperto dei Chiostri di San Pietro</vt:lpstr>
      <vt:lpstr>Location edizione 2024 Reggio Emilia e il Laboratorio Aperto dei Chiostri di San Pietro</vt:lpstr>
      <vt:lpstr>Location edizione 2024 Reggio Emilia e il Laboratorio Aperto dei Chiostri di San Pietro</vt:lpstr>
      <vt:lpstr>Supporto alla promozione dell’evento   </vt:lpstr>
      <vt:lpstr>Aspetti logistici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2018-07-10T13:48:34Z</dcterms:created>
  <dcterms:modified xsi:type="dcterms:W3CDTF">2024-02-02T14:44:29Z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