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21"/>
  </p:notesMasterIdLst>
  <p:sldIdLst>
    <p:sldId id="256" r:id="rId5"/>
    <p:sldId id="527" r:id="rId6"/>
    <p:sldId id="517" r:id="rId7"/>
    <p:sldId id="532" r:id="rId8"/>
    <p:sldId id="531" r:id="rId9"/>
    <p:sldId id="543" r:id="rId10"/>
    <p:sldId id="552" r:id="rId11"/>
    <p:sldId id="553" r:id="rId12"/>
    <p:sldId id="554" r:id="rId13"/>
    <p:sldId id="526" r:id="rId14"/>
    <p:sldId id="544" r:id="rId15"/>
    <p:sldId id="546" r:id="rId16"/>
    <p:sldId id="550" r:id="rId17"/>
    <p:sldId id="555" r:id="rId18"/>
    <p:sldId id="521" r:id="rId19"/>
    <p:sldId id="525" r:id="rId2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0A339-7D6A-445E-9B8A-068D01432E4E}" v="1" dt="2024-02-02T14:45:10.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8723" autoAdjust="0"/>
  </p:normalViewPr>
  <p:slideViewPr>
    <p:cSldViewPr>
      <p:cViewPr varScale="1">
        <p:scale>
          <a:sx n="94" d="100"/>
          <a:sy n="94" d="100"/>
        </p:scale>
        <p:origin x="1794" y="114"/>
      </p:cViewPr>
      <p:guideLst>
        <p:guide orient="horz" pos="2160"/>
        <p:guide pos="3840"/>
      </p:guideLst>
    </p:cSldViewPr>
  </p:slideViewPr>
  <p:outlineViewPr>
    <p:cViewPr>
      <p:scale>
        <a:sx n="33" d="100"/>
        <a:sy n="33" d="100"/>
      </p:scale>
      <p:origin x="0" y="5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6DCC9987-AE10-4685-9B5B-4577F1D5BB4C}" type="datetimeFigureOut">
              <a:rPr lang="en-US" smtClean="0"/>
              <a:pPr/>
              <a:t>2/2/2024</a:t>
            </a:fld>
            <a:endParaRPr lang="en-US"/>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7D8454A-404F-4DF1-8F43-7DDF83BF3B63}" type="slidenum">
              <a:rPr lang="en-US" smtClean="0"/>
              <a:pPr/>
              <a:t>‹N›</a:t>
            </a:fld>
            <a:endParaRPr lang="en-US"/>
          </a:p>
        </p:txBody>
      </p:sp>
    </p:spTree>
    <p:extLst>
      <p:ext uri="{BB962C8B-B14F-4D97-AF65-F5344CB8AC3E}">
        <p14:creationId xmlns:p14="http://schemas.microsoft.com/office/powerpoint/2010/main" val="1474496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a:t>
            </a:fld>
            <a:endParaRPr lang="en-US"/>
          </a:p>
        </p:txBody>
      </p:sp>
    </p:spTree>
    <p:extLst>
      <p:ext uri="{BB962C8B-B14F-4D97-AF65-F5344CB8AC3E}">
        <p14:creationId xmlns:p14="http://schemas.microsoft.com/office/powerpoint/2010/main" val="335829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3</a:t>
            </a:fld>
            <a:endParaRPr lang="en-US"/>
          </a:p>
        </p:txBody>
      </p:sp>
    </p:spTree>
    <p:extLst>
      <p:ext uri="{BB962C8B-B14F-4D97-AF65-F5344CB8AC3E}">
        <p14:creationId xmlns:p14="http://schemas.microsoft.com/office/powerpoint/2010/main" val="2008121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4</a:t>
            </a:fld>
            <a:endParaRPr lang="en-US"/>
          </a:p>
        </p:txBody>
      </p:sp>
    </p:spTree>
    <p:extLst>
      <p:ext uri="{BB962C8B-B14F-4D97-AF65-F5344CB8AC3E}">
        <p14:creationId xmlns:p14="http://schemas.microsoft.com/office/powerpoint/2010/main" val="377285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5</a:t>
            </a:fld>
            <a:endParaRPr lang="en-US"/>
          </a:p>
        </p:txBody>
      </p:sp>
    </p:spTree>
    <p:extLst>
      <p:ext uri="{BB962C8B-B14F-4D97-AF65-F5344CB8AC3E}">
        <p14:creationId xmlns:p14="http://schemas.microsoft.com/office/powerpoint/2010/main" val="171560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7D8454A-404F-4DF1-8F43-7DDF83BF3B63}" type="slidenum">
              <a:rPr lang="en-US" smtClean="0"/>
              <a:pPr/>
              <a:t>6</a:t>
            </a:fld>
            <a:endParaRPr lang="en-US"/>
          </a:p>
        </p:txBody>
      </p:sp>
    </p:spTree>
    <p:extLst>
      <p:ext uri="{BB962C8B-B14F-4D97-AF65-F5344CB8AC3E}">
        <p14:creationId xmlns:p14="http://schemas.microsoft.com/office/powerpoint/2010/main" val="354153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7D8454A-404F-4DF1-8F43-7DDF83BF3B63}" type="slidenum">
              <a:rPr lang="en-US" smtClean="0"/>
              <a:pPr/>
              <a:t>10</a:t>
            </a:fld>
            <a:endParaRPr lang="en-US"/>
          </a:p>
        </p:txBody>
      </p:sp>
    </p:spTree>
    <p:extLst>
      <p:ext uri="{BB962C8B-B14F-4D97-AF65-F5344CB8AC3E}">
        <p14:creationId xmlns:p14="http://schemas.microsoft.com/office/powerpoint/2010/main" val="410762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7D8454A-404F-4DF1-8F43-7DDF83BF3B63}" type="slidenum">
              <a:rPr lang="en-US" smtClean="0"/>
              <a:pPr/>
              <a:t>14</a:t>
            </a:fld>
            <a:endParaRPr lang="en-US"/>
          </a:p>
        </p:txBody>
      </p:sp>
    </p:spTree>
    <p:extLst>
      <p:ext uri="{BB962C8B-B14F-4D97-AF65-F5344CB8AC3E}">
        <p14:creationId xmlns:p14="http://schemas.microsoft.com/office/powerpoint/2010/main" val="403706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Isosceles Triangle 6"/>
          <p:cNvSpPr/>
          <p:nvPr/>
        </p:nvSpPr>
        <p:spPr>
          <a:xfrm rot="16200000">
            <a:off x="10387963" y="5038579"/>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720726" y="776289"/>
            <a:ext cx="10750549" cy="1470025"/>
          </a:xfrm>
        </p:spPr>
        <p:txBody>
          <a:bodyPr anchor="b">
            <a:normAutofit/>
          </a:bodyPr>
          <a:lstStyle>
            <a:lvl1pPr algn="r">
              <a:defRPr sz="4400"/>
            </a:lvl1pPr>
          </a:lstStyle>
          <a:p>
            <a:r>
              <a:rPr kumimoji="0" lang="it-IT"/>
              <a:t>Fare clic per modificare lo stile del titolo</a:t>
            </a:r>
            <a:endParaRPr kumimoji="0" lang="en-US"/>
          </a:p>
        </p:txBody>
      </p:sp>
      <p:sp>
        <p:nvSpPr>
          <p:cNvPr id="9" name="Subtitle 8"/>
          <p:cNvSpPr>
            <a:spLocks noGrp="1"/>
          </p:cNvSpPr>
          <p:nvPr>
            <p:ph type="subTitle" idx="1"/>
          </p:nvPr>
        </p:nvSpPr>
        <p:spPr>
          <a:xfrm>
            <a:off x="720726" y="2250280"/>
            <a:ext cx="10750549" cy="2169320"/>
          </a:xfrm>
        </p:spPr>
        <p:txBody>
          <a:bodyPr>
            <a:normAutofit/>
          </a:bodyPr>
          <a:lstStyle>
            <a:lvl1pPr marL="0" marR="36576" indent="0" algn="r">
              <a:spcBef>
                <a:spcPts val="0"/>
              </a:spcBef>
              <a:buNone/>
              <a:defRPr sz="2400">
                <a:ln>
                  <a:noFill/>
                </a:ln>
                <a:solidFill>
                  <a:schemeClr val="tx2">
                    <a:lumMod val="60000"/>
                    <a:lumOff val="4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Date Placeholder 27"/>
          <p:cNvSpPr>
            <a:spLocks noGrp="1"/>
          </p:cNvSpPr>
          <p:nvPr>
            <p:ph type="dt" sz="half" idx="10"/>
          </p:nvPr>
        </p:nvSpPr>
        <p:spPr>
          <a:xfrm>
            <a:off x="1828800" y="6012657"/>
            <a:ext cx="7721600" cy="365125"/>
          </a:xfrm>
        </p:spPr>
        <p:txBody>
          <a:bodyPr tIns="0" bIns="0" anchor="t"/>
          <a:lstStyle>
            <a:lvl1pPr algn="r">
              <a:defRPr sz="1000"/>
            </a:lvl1pPr>
          </a:lstStyle>
          <a:p>
            <a:fld id="{71BF1CCF-7666-4D44-83CF-B1D9081B196F}" type="datetime1">
              <a:rPr lang="en-US" smtClean="0"/>
              <a:pPr/>
              <a:t>2/2/2024</a:t>
            </a:fld>
            <a:endParaRPr lang="en-US"/>
          </a:p>
        </p:txBody>
      </p:sp>
      <p:sp>
        <p:nvSpPr>
          <p:cNvPr id="17" name="Footer Placeholder 16"/>
          <p:cNvSpPr>
            <a:spLocks noGrp="1"/>
          </p:cNvSpPr>
          <p:nvPr>
            <p:ph type="ftr" sz="quarter" idx="11"/>
          </p:nvPr>
        </p:nvSpPr>
        <p:spPr>
          <a:xfrm>
            <a:off x="1828800" y="5650705"/>
            <a:ext cx="7721600" cy="365125"/>
          </a:xfrm>
        </p:spPr>
        <p:txBody>
          <a:bodyPr tIns="0" bIns="0" anchor="b"/>
          <a:lstStyle>
            <a:lvl1pPr algn="r">
              <a:defRPr sz="1100"/>
            </a:lvl1pPr>
          </a:lstStyle>
          <a:p>
            <a:r>
              <a:rPr lang="en-US" dirty="0" err="1"/>
              <a:t>Inserire</a:t>
            </a:r>
            <a:r>
              <a:rPr lang="en-US" dirty="0"/>
              <a:t> qui </a:t>
            </a:r>
            <a:r>
              <a:rPr lang="en-US" dirty="0" err="1"/>
              <a:t>il</a:t>
            </a:r>
            <a:r>
              <a:rPr lang="en-US" dirty="0"/>
              <a:t> logo</a:t>
            </a:r>
          </a:p>
        </p:txBody>
      </p:sp>
      <p:sp>
        <p:nvSpPr>
          <p:cNvPr id="29" name="Slide Number Placeholder 28"/>
          <p:cNvSpPr>
            <a:spLocks noGrp="1"/>
          </p:cNvSpPr>
          <p:nvPr>
            <p:ph type="sldNum" sz="quarter" idx="12"/>
          </p:nvPr>
        </p:nvSpPr>
        <p:spPr>
          <a:xfrm>
            <a:off x="11189663" y="5752308"/>
            <a:ext cx="670560" cy="365125"/>
          </a:xfrm>
        </p:spPr>
        <p:txBody>
          <a:bodyPr anchor="ctr"/>
          <a:lstStyle>
            <a:lvl1pPr algn="ctr">
              <a:defRPr sz="1300">
                <a:solidFill>
                  <a:srgbClr val="FFFFFF"/>
                </a:solidFill>
              </a:defRPr>
            </a:lvl1pPr>
          </a:lstStyle>
          <a:p>
            <a:fld id="{746FD205-8D79-439C-A802-2377436AEC8A}"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pPr/>
              <a:t>2/2/2024</a:t>
            </a:fld>
            <a:endParaRPr lang="en-US"/>
          </a:p>
        </p:txBody>
      </p:sp>
      <p:sp>
        <p:nvSpPr>
          <p:cNvPr id="5" name="Footer Placeholder 4"/>
          <p:cNvSpPr>
            <a:spLocks noGrp="1"/>
          </p:cNvSpPr>
          <p:nvPr>
            <p:ph type="ftr" sz="quarter" idx="11"/>
          </p:nvPr>
        </p:nvSpPr>
        <p:spPr/>
        <p:txBody>
          <a:bodyPr/>
          <a:lstStyle/>
          <a:p>
            <a:r>
              <a:rPr lang="en-US" dirty="0" err="1"/>
              <a:t>Inserire</a:t>
            </a:r>
            <a:r>
              <a:rPr lang="en-US" dirty="0"/>
              <a:t> qui </a:t>
            </a:r>
            <a:r>
              <a:rPr lang="en-US" dirty="0" err="1"/>
              <a:t>il</a:t>
            </a:r>
            <a:r>
              <a:rPr lang="en-US" dirty="0"/>
              <a:t> logo</a:t>
            </a:r>
          </a:p>
        </p:txBody>
      </p:sp>
      <p:sp>
        <p:nvSpPr>
          <p:cNvPr id="6" name="Slide Number Placeholder 5"/>
          <p:cNvSpPr>
            <a:spLocks noGrp="1"/>
          </p:cNvSpPr>
          <p:nvPr>
            <p:ph type="sldNum" sz="quarter" idx="12"/>
          </p:nvPr>
        </p:nvSpPr>
        <p:spPr/>
        <p:txBody>
          <a:bodyPr/>
          <a:lstStyle/>
          <a:p>
            <a:fld id="{746FD205-8D79-439C-A802-2377436AEC8A}"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9601B317-6CCF-44A4-B99C-75730E0DA706}" type="datetime1">
              <a:rPr lang="en-US" smtClean="0"/>
              <a:pPr/>
              <a:t>2/2/2024</a:t>
            </a:fld>
            <a:endParaRPr lang="en-US"/>
          </a:p>
        </p:txBody>
      </p:sp>
      <p:sp>
        <p:nvSpPr>
          <p:cNvPr id="5" name="Footer Placeholder 4"/>
          <p:cNvSpPr>
            <a:spLocks noGrp="1"/>
          </p:cNvSpPr>
          <p:nvPr>
            <p:ph type="ftr" sz="quarter" idx="11"/>
          </p:nvPr>
        </p:nvSpPr>
        <p:spPr/>
        <p:txBody>
          <a:bodyPr/>
          <a:lstStyle/>
          <a:p>
            <a:r>
              <a:rPr lang="en-US" dirty="0" err="1"/>
              <a:t>Inserire</a:t>
            </a:r>
            <a:r>
              <a:rPr lang="en-US" dirty="0"/>
              <a:t> qui </a:t>
            </a:r>
            <a:r>
              <a:rPr lang="en-US" dirty="0" err="1"/>
              <a:t>il</a:t>
            </a:r>
            <a:r>
              <a:rPr lang="en-US" dirty="0"/>
              <a:t> logo</a:t>
            </a:r>
          </a:p>
        </p:txBody>
      </p:sp>
      <p:sp>
        <p:nvSpPr>
          <p:cNvPr id="6" name="Slide Number Placeholder 5"/>
          <p:cNvSpPr>
            <a:spLocks noGrp="1"/>
          </p:cNvSpPr>
          <p:nvPr>
            <p:ph type="sldNum" sz="quarter" idx="12"/>
          </p:nvPr>
        </p:nvSpPr>
        <p:spPr/>
        <p:txBody>
          <a:bodyPr/>
          <a:lstStyle/>
          <a:p>
            <a:fld id="{746FD205-8D79-439C-A802-2377436AEC8A}"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Title 6"/>
          <p:cNvSpPr>
            <a:spLocks noGrp="1"/>
          </p:cNvSpPr>
          <p:nvPr>
            <p:ph type="title"/>
          </p:nvPr>
        </p:nvSpPr>
        <p:spPr/>
        <p:txBody>
          <a:bodyPr/>
          <a:lstStyle/>
          <a:p>
            <a:r>
              <a:rPr lang="it-IT"/>
              <a:t>Fare clic per modificare lo stile del titolo</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pPr/>
              <a:t>2/2/2024</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‹N›</a:t>
            </a:fld>
            <a:endParaRPr lang="en-US"/>
          </a:p>
        </p:txBody>
      </p:sp>
      <p:sp>
        <p:nvSpPr>
          <p:cNvPr id="12" name="Footer Placeholder 11"/>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pic>
        <p:nvPicPr>
          <p:cNvPr id="8" name="Immagine 7" descr="Immagine che contiene kit da pronto soccorso, testo&#10;&#10;Descrizione generata automaticamente">
            <a:extLst>
              <a:ext uri="{FF2B5EF4-FFF2-40B4-BE49-F238E27FC236}">
                <a16:creationId xmlns:a16="http://schemas.microsoft.com/office/drawing/2014/main" id="{4248F642-1A54-4941-A2A3-560CBA31B8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1275" y="0"/>
            <a:ext cx="722101" cy="72420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9" name="Right Triangle 8"/>
          <p:cNvSpPr/>
          <p:nvPr/>
        </p:nvSpPr>
        <p:spPr>
          <a:xfrm flipV="1">
            <a:off x="9379" y="7035"/>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10387963" y="93786"/>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 name="Date Placeholder 3"/>
          <p:cNvSpPr>
            <a:spLocks noGrp="1"/>
          </p:cNvSpPr>
          <p:nvPr>
            <p:ph type="dt" sz="half" idx="10"/>
          </p:nvPr>
        </p:nvSpPr>
        <p:spPr>
          <a:xfrm>
            <a:off x="9274176" y="6362700"/>
            <a:ext cx="2844800" cy="304800"/>
          </a:xfrm>
        </p:spPr>
        <p:txBody>
          <a:bodyPr/>
          <a:lstStyle/>
          <a:p>
            <a:fld id="{4C3E4E52-550E-4B84-9D4F-14979F5A0D6E}" type="datetime1">
              <a:rPr lang="en-US" smtClean="0"/>
              <a:pPr/>
              <a:t>2/2/2024</a:t>
            </a:fld>
            <a:endParaRPr lang="en-US"/>
          </a:p>
        </p:txBody>
      </p:sp>
      <p:sp>
        <p:nvSpPr>
          <p:cNvPr id="5" name="Footer Placeholder 4"/>
          <p:cNvSpPr>
            <a:spLocks noGrp="1"/>
          </p:cNvSpPr>
          <p:nvPr>
            <p:ph type="ftr" sz="quarter" idx="11"/>
          </p:nvPr>
        </p:nvSpPr>
        <p:spPr>
          <a:xfrm>
            <a:off x="3492501" y="6366670"/>
            <a:ext cx="5680075" cy="300831"/>
          </a:xfrm>
        </p:spPr>
        <p:txBody>
          <a:bodyPr/>
          <a:lstStyle/>
          <a:p>
            <a:r>
              <a:rPr lang="en-US" dirty="0" err="1"/>
              <a:t>Inserire</a:t>
            </a:r>
            <a:r>
              <a:rPr lang="en-US" dirty="0"/>
              <a:t> qui </a:t>
            </a:r>
            <a:r>
              <a:rPr lang="en-US" dirty="0" err="1"/>
              <a:t>il</a:t>
            </a:r>
            <a:r>
              <a:rPr lang="en-US" dirty="0"/>
              <a:t> logo</a:t>
            </a:r>
          </a:p>
        </p:txBody>
      </p:sp>
      <p:sp>
        <p:nvSpPr>
          <p:cNvPr id="6" name="Slide Number Placeholder 5"/>
          <p:cNvSpPr>
            <a:spLocks noGrp="1"/>
          </p:cNvSpPr>
          <p:nvPr>
            <p:ph type="sldNum" sz="quarter" idx="12"/>
          </p:nvPr>
        </p:nvSpPr>
        <p:spPr>
          <a:xfrm>
            <a:off x="11268075" y="809625"/>
            <a:ext cx="670560" cy="300831"/>
          </a:xfrm>
        </p:spPr>
        <p:txBody>
          <a:bodyPr/>
          <a:lstStyle/>
          <a:p>
            <a:fld id="{746FD205-8D79-439C-A802-2377436AEC8A}" type="slidenum">
              <a:rPr lang="en-US" smtClean="0"/>
              <a:pPr/>
              <a:t>‹N›</a:t>
            </a:fld>
            <a:endParaRPr lang="en-US"/>
          </a:p>
        </p:txBody>
      </p:sp>
      <p:cxnSp>
        <p:nvCxnSpPr>
          <p:cNvPr id="11" name="Straight Connector 10"/>
          <p:cNvCxnSpPr/>
          <p:nvPr/>
        </p:nvCxnSpPr>
        <p:spPr>
          <a:xfrm rot="10800000">
            <a:off x="8625059"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5"/>
            <a:ext cx="9652000" cy="1362075"/>
          </a:xfrm>
        </p:spPr>
        <p:txBody>
          <a:bodyPr anchor="ctr"/>
          <a:lstStyle>
            <a:lvl1pPr marL="0" algn="l">
              <a:buNone/>
              <a:defRPr sz="3600" b="1" cap="none" baseline="0"/>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508000"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8" name="Title 7"/>
          <p:cNvSpPr>
            <a:spLocks noGrp="1"/>
          </p:cNvSpPr>
          <p:nvPr>
            <p:ph type="title"/>
          </p:nvPr>
        </p:nvSpPr>
        <p:spPr/>
        <p:txBody>
          <a:bodyPr/>
          <a:lstStyle/>
          <a:p>
            <a:r>
              <a:rPr lang="it-IT"/>
              <a:t>Fare clic per modificare lo stile del titolo</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pPr/>
              <a:t>2/2/2024</a:t>
            </a:fld>
            <a:endParaRPr lang="en-US"/>
          </a:p>
        </p:txBody>
      </p:sp>
      <p:sp>
        <p:nvSpPr>
          <p:cNvPr id="10" name="Slide Number Placeholder 9"/>
          <p:cNvSpPr>
            <a:spLocks noGrp="1"/>
          </p:cNvSpPr>
          <p:nvPr>
            <p:ph type="sldNum" sz="quarter" idx="11"/>
          </p:nvPr>
        </p:nvSpPr>
        <p:spPr/>
        <p:txBody>
          <a:bodyPr/>
          <a:lstStyle/>
          <a:p>
            <a:fld id="{746FD205-8D79-439C-A802-2377436AEC8A}" type="slidenum">
              <a:rPr lang="en-US" smtClean="0"/>
              <a:pPr/>
              <a:t>‹N›</a:t>
            </a:fld>
            <a:endParaRPr lang="en-US"/>
          </a:p>
        </p:txBody>
      </p:sp>
      <p:sp>
        <p:nvSpPr>
          <p:cNvPr id="11" name="Footer Placeholder 10"/>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2"/>
            <a:ext cx="1422400" cy="5957668"/>
          </a:xfrm>
        </p:spPr>
        <p:txBody>
          <a:bodyPr vert="vert270" anchor="b"/>
          <a:lstStyle>
            <a:lvl1pPr marL="0" algn="ctr">
              <a:defRPr sz="3300" b="0">
                <a:ln w="6350">
                  <a:solidFill>
                    <a:schemeClr val="tx1"/>
                  </a:solidFill>
                </a:ln>
                <a:solidFill>
                  <a:schemeClr val="tx1"/>
                </a:solidFill>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1820008" y="290732"/>
            <a:ext cx="774699" cy="2909668"/>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Text Placeholder 3"/>
          <p:cNvSpPr>
            <a:spLocks noGrp="1"/>
          </p:cNvSpPr>
          <p:nvPr>
            <p:ph type="body" sz="half" idx="3"/>
          </p:nvPr>
        </p:nvSpPr>
        <p:spPr>
          <a:xfrm>
            <a:off x="1820008" y="3427124"/>
            <a:ext cx="774699" cy="2821276"/>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Content Placeholder 4"/>
          <p:cNvSpPr>
            <a:spLocks noGrp="1"/>
          </p:cNvSpPr>
          <p:nvPr>
            <p:ph sz="quarter" idx="2"/>
          </p:nvPr>
        </p:nvSpPr>
        <p:spPr>
          <a:xfrm>
            <a:off x="2696307" y="290732"/>
            <a:ext cx="9144000" cy="2897476"/>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Content Placeholder 5"/>
          <p:cNvSpPr>
            <a:spLocks noGrp="1"/>
          </p:cNvSpPr>
          <p:nvPr>
            <p:ph sz="quarter" idx="4"/>
          </p:nvPr>
        </p:nvSpPr>
        <p:spPr>
          <a:xfrm>
            <a:off x="2696307" y="3350924"/>
            <a:ext cx="9144000" cy="2897476"/>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0" name="Date Placeholder 9"/>
          <p:cNvSpPr>
            <a:spLocks noGrp="1"/>
          </p:cNvSpPr>
          <p:nvPr>
            <p:ph type="dt" sz="half" idx="10"/>
          </p:nvPr>
        </p:nvSpPr>
        <p:spPr/>
        <p:txBody>
          <a:bodyPr/>
          <a:lstStyle/>
          <a:p>
            <a:fld id="{7D96A02F-3A95-4944-9ABC-E1DA10A11467}" type="datetime1">
              <a:rPr lang="en-US" smtClean="0"/>
              <a:pPr/>
              <a:t>2/2/2024</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‹N›</a:t>
            </a:fld>
            <a:endParaRPr lang="en-US"/>
          </a:p>
        </p:txBody>
      </p:sp>
      <p:sp>
        <p:nvSpPr>
          <p:cNvPr id="12" name="Footer Placeholder 11"/>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it-IT"/>
              <a:t>Fare clic per modificare lo stile del titolo</a:t>
            </a:r>
            <a:endParaRPr kumimoji="0" lang="en-US"/>
          </a:p>
        </p:txBody>
      </p:sp>
      <p:sp>
        <p:nvSpPr>
          <p:cNvPr id="6" name="Date Placeholder 5"/>
          <p:cNvSpPr>
            <a:spLocks noGrp="1"/>
          </p:cNvSpPr>
          <p:nvPr>
            <p:ph type="dt" sz="half" idx="10"/>
          </p:nvPr>
        </p:nvSpPr>
        <p:spPr/>
        <p:txBody>
          <a:bodyPr/>
          <a:lstStyle/>
          <a:p>
            <a:fld id="{EB627A8D-4D3E-4B4C-B199-3FF96543B789}" type="datetime1">
              <a:rPr lang="en-US" smtClean="0"/>
              <a:pPr/>
              <a:t>2/2/2024</a:t>
            </a:fld>
            <a:endParaRPr lang="en-US"/>
          </a:p>
        </p:txBody>
      </p:sp>
      <p:sp>
        <p:nvSpPr>
          <p:cNvPr id="7" name="Slide Number Placeholder 6"/>
          <p:cNvSpPr>
            <a:spLocks noGrp="1"/>
          </p:cNvSpPr>
          <p:nvPr>
            <p:ph type="sldNum" sz="quarter" idx="11"/>
          </p:nvPr>
        </p:nvSpPr>
        <p:spPr/>
        <p:txBody>
          <a:bodyPr/>
          <a:lstStyle/>
          <a:p>
            <a:fld id="{746FD205-8D79-439C-A802-2377436AEC8A}" type="slidenum">
              <a:rPr lang="en-US" smtClean="0"/>
              <a:pPr/>
              <a:t>‹N›</a:t>
            </a:fld>
            <a:endParaRPr lang="en-US"/>
          </a:p>
        </p:txBody>
      </p:sp>
      <p:sp>
        <p:nvSpPr>
          <p:cNvPr id="8" name="Footer Placeholder 7"/>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C67121-7AB3-44A9-B455-30D9FB40A79E}" type="datetime1">
              <a:rPr lang="en-US" smtClean="0"/>
              <a:pPr/>
              <a:t>2/2/2024</a:t>
            </a:fld>
            <a:endParaRPr lang="en-US"/>
          </a:p>
        </p:txBody>
      </p:sp>
      <p:sp>
        <p:nvSpPr>
          <p:cNvPr id="6" name="Slide Number Placeholder 5"/>
          <p:cNvSpPr>
            <a:spLocks noGrp="1"/>
          </p:cNvSpPr>
          <p:nvPr>
            <p:ph type="sldNum" sz="quarter" idx="11"/>
          </p:nvPr>
        </p:nvSpPr>
        <p:spPr/>
        <p:txBody>
          <a:bodyPr/>
          <a:lstStyle/>
          <a:p>
            <a:fld id="{746FD205-8D79-439C-A802-2377436AEC8A}" type="slidenum">
              <a:rPr lang="en-US" smtClean="0"/>
              <a:pPr/>
              <a:t>‹N›</a:t>
            </a:fld>
            <a:endParaRPr lang="en-US"/>
          </a:p>
        </p:txBody>
      </p:sp>
      <p:sp>
        <p:nvSpPr>
          <p:cNvPr id="7" name="Footer Placeholder 6"/>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92608" y="367665"/>
            <a:ext cx="1219200" cy="5883105"/>
          </a:xfrm>
        </p:spPr>
        <p:txBody>
          <a:bodyPr vert="vert270" anchor="b"/>
          <a:lstStyle>
            <a:lvl1pPr marL="0" marR="18288" algn="r">
              <a:spcBef>
                <a:spcPts val="0"/>
              </a:spcBef>
              <a:buNone/>
              <a:defRPr sz="2900" b="0" cap="all" baseline="0"/>
            </a:lvl1pPr>
          </a:lstStyle>
          <a:p>
            <a:r>
              <a:rPr kumimoji="0" lang="it-IT"/>
              <a:t>Fare clic per modificare lo stile del titolo</a:t>
            </a:r>
            <a:endParaRPr kumimoji="0" lang="en-US"/>
          </a:p>
        </p:txBody>
      </p:sp>
      <p:sp>
        <p:nvSpPr>
          <p:cNvPr id="3" name="Text Placeholder 2"/>
          <p:cNvSpPr>
            <a:spLocks noGrp="1"/>
          </p:cNvSpPr>
          <p:nvPr>
            <p:ph type="body" idx="2"/>
          </p:nvPr>
        </p:nvSpPr>
        <p:spPr>
          <a:xfrm>
            <a:off x="1514475" y="367665"/>
            <a:ext cx="3251200" cy="5883105"/>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Content Placeholder 3"/>
          <p:cNvSpPr>
            <a:spLocks noGrp="1"/>
          </p:cNvSpPr>
          <p:nvPr>
            <p:ph sz="half" idx="1"/>
          </p:nvPr>
        </p:nvSpPr>
        <p:spPr>
          <a:xfrm>
            <a:off x="4868333" y="320040"/>
            <a:ext cx="7034784" cy="592836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8" name="Date Placeholder 7"/>
          <p:cNvSpPr>
            <a:spLocks noGrp="1"/>
          </p:cNvSpPr>
          <p:nvPr>
            <p:ph type="dt" sz="half" idx="10"/>
          </p:nvPr>
        </p:nvSpPr>
        <p:spPr/>
        <p:txBody>
          <a:bodyPr/>
          <a:lstStyle/>
          <a:p>
            <a:fld id="{69E77799-E3A9-4516-B428-D2DCE16620CD}" type="datetime1">
              <a:rPr lang="en-US" smtClean="0"/>
              <a:pPr/>
              <a:t>2/2/2024</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‹N›</a:t>
            </a:fld>
            <a:endParaRPr lang="en-US"/>
          </a:p>
        </p:txBody>
      </p:sp>
      <p:sp>
        <p:nvSpPr>
          <p:cNvPr id="10" name="Footer Placeholder 9"/>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92608" y="150896"/>
            <a:ext cx="1219200" cy="6097504"/>
          </a:xfrm>
        </p:spPr>
        <p:txBody>
          <a:bodyPr vert="vert270" anchor="b"/>
          <a:lstStyle>
            <a:lvl1pPr marL="0" algn="l">
              <a:buNone/>
              <a:defRPr sz="3000" b="0" cap="all" baseline="0"/>
            </a:lvl1pPr>
          </a:lstStyle>
          <a:p>
            <a:r>
              <a:rPr kumimoji="0" lang="it-IT"/>
              <a:t>Fare clic per modificare lo stile del titolo</a:t>
            </a:r>
            <a:endParaRPr kumimoji="0" lang="en-US"/>
          </a:p>
        </p:txBody>
      </p:sp>
      <p:sp>
        <p:nvSpPr>
          <p:cNvPr id="3" name="Picture Placeholder 2"/>
          <p:cNvSpPr>
            <a:spLocks noGrp="1"/>
          </p:cNvSpPr>
          <p:nvPr>
            <p:ph type="pic" idx="1"/>
          </p:nvPr>
        </p:nvSpPr>
        <p:spPr>
          <a:xfrm>
            <a:off x="1517649" y="373966"/>
            <a:ext cx="9777984" cy="5264834"/>
          </a:xfrm>
          <a:solidFill>
            <a:schemeClr val="bg2">
              <a:shade val="50000"/>
            </a:schemeClr>
          </a:solidFill>
        </p:spPr>
        <p:txBody>
          <a:bodyPr/>
          <a:lstStyle>
            <a:lvl1pPr marL="0" indent="0">
              <a:buNone/>
              <a:defRPr sz="3200"/>
            </a:lvl1pPr>
          </a:lstStyle>
          <a:p>
            <a:r>
              <a:rPr kumimoji="0" lang="it-IT"/>
              <a:t>Fare clic sull'icona per inserire un'immagine</a:t>
            </a:r>
            <a:endParaRPr kumimoji="0" lang="en-US" dirty="0"/>
          </a:p>
        </p:txBody>
      </p:sp>
      <p:sp>
        <p:nvSpPr>
          <p:cNvPr id="4" name="Text Placeholder 3"/>
          <p:cNvSpPr>
            <a:spLocks noGrp="1"/>
          </p:cNvSpPr>
          <p:nvPr>
            <p:ph type="body" sz="half" idx="2"/>
          </p:nvPr>
        </p:nvSpPr>
        <p:spPr>
          <a:xfrm>
            <a:off x="1524000" y="5638800"/>
            <a:ext cx="9777984" cy="6096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8" name="Date Placeholder 7"/>
          <p:cNvSpPr>
            <a:spLocks noGrp="1"/>
          </p:cNvSpPr>
          <p:nvPr>
            <p:ph type="dt" sz="half" idx="10"/>
          </p:nvPr>
        </p:nvSpPr>
        <p:spPr/>
        <p:txBody>
          <a:bodyPr/>
          <a:lstStyle/>
          <a:p>
            <a:fld id="{7306688B-20E5-4279-9389-143F269CFCDC}" type="datetime1">
              <a:rPr lang="en-US" smtClean="0"/>
              <a:pPr/>
              <a:t>2/2/2024</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‹N›</a:t>
            </a:fld>
            <a:endParaRPr lang="en-US"/>
          </a:p>
        </p:txBody>
      </p:sp>
      <p:sp>
        <p:nvSpPr>
          <p:cNvPr id="10" name="Footer Placeholder 9"/>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11" name="Right Triangle 10"/>
          <p:cNvSpPr/>
          <p:nvPr/>
        </p:nvSpPr>
        <p:spPr>
          <a:xfrm>
            <a:off x="9379" y="14069"/>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8" name="Straight Connector 7"/>
          <p:cNvCxnSpPr/>
          <p:nvPr/>
        </p:nvCxnSpPr>
        <p:spPr>
          <a:xfrm>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059"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00" y="267494"/>
            <a:ext cx="10972800" cy="1104106"/>
          </a:xfrm>
          <a:prstGeom prst="rect">
            <a:avLst/>
          </a:prstGeom>
        </p:spPr>
        <p:txBody>
          <a:bodyPr vert="horz" anchor="ctr">
            <a:normAutofit/>
          </a:bodyPr>
          <a:lstStyle/>
          <a:p>
            <a:r>
              <a:rPr kumimoji="0" lang="it-IT"/>
              <a:t>Fare clic per modificare lo stile del titolo</a:t>
            </a:r>
            <a:endParaRPr kumimoji="0" lang="en-US"/>
          </a:p>
        </p:txBody>
      </p:sp>
      <p:sp>
        <p:nvSpPr>
          <p:cNvPr id="13" name="Text Placeholder 12"/>
          <p:cNvSpPr>
            <a:spLocks noGrp="1"/>
          </p:cNvSpPr>
          <p:nvPr>
            <p:ph type="body" idx="1"/>
          </p:nvPr>
        </p:nvSpPr>
        <p:spPr>
          <a:xfrm>
            <a:off x="609600" y="1524000"/>
            <a:ext cx="10972800" cy="4648200"/>
          </a:xfrm>
          <a:prstGeom prst="rect">
            <a:avLst/>
          </a:prstGeom>
        </p:spPr>
        <p:txBody>
          <a:bodyPr vert="horz" anchor="t">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Date Placeholder 13"/>
          <p:cNvSpPr>
            <a:spLocks noGrp="1"/>
          </p:cNvSpPr>
          <p:nvPr>
            <p:ph type="dt" sz="half" idx="2"/>
          </p:nvPr>
        </p:nvSpPr>
        <p:spPr>
          <a:xfrm>
            <a:off x="6388608" y="6365748"/>
            <a:ext cx="2844800" cy="301752"/>
          </a:xfrm>
          <a:prstGeom prst="rect">
            <a:avLst/>
          </a:prstGeom>
        </p:spPr>
        <p:txBody>
          <a:bodyPr vert="horz" anchor="b"/>
          <a:lstStyle>
            <a:lvl1pPr algn="l" eaLnBrk="1" latinLnBrk="0" hangingPunct="1">
              <a:defRPr kumimoji="0" sz="1000" b="0">
                <a:solidFill>
                  <a:schemeClr val="tx1"/>
                </a:solidFill>
              </a:defRPr>
            </a:lvl1pPr>
          </a:lstStyle>
          <a:p>
            <a:fld id="{0ABAC977-30FA-477C-9A84-AFCB3E072BCA}" type="datetime1">
              <a:rPr lang="en-US" smtClean="0"/>
              <a:pPr/>
              <a:t>2/2/2024</a:t>
            </a:fld>
            <a:endParaRPr lang="en-US"/>
          </a:p>
        </p:txBody>
      </p:sp>
      <p:sp>
        <p:nvSpPr>
          <p:cNvPr id="3" name="Footer Placeholder 2"/>
          <p:cNvSpPr>
            <a:spLocks noGrp="1"/>
          </p:cNvSpPr>
          <p:nvPr>
            <p:ph type="ftr" sz="quarter" idx="3"/>
          </p:nvPr>
        </p:nvSpPr>
        <p:spPr>
          <a:xfrm>
            <a:off x="609600" y="6366670"/>
            <a:ext cx="5680075" cy="300831"/>
          </a:xfrm>
          <a:prstGeom prst="rect">
            <a:avLst/>
          </a:prstGeom>
        </p:spPr>
        <p:txBody>
          <a:bodyPr vert="horz" anchor="b"/>
          <a:lstStyle>
            <a:lvl1pPr algn="r" eaLnBrk="1" latinLnBrk="0" hangingPunct="1">
              <a:defRPr lang="en-US" sz="1000" smtClean="0"/>
            </a:lvl1pPr>
          </a:lstStyle>
          <a:p>
            <a:r>
              <a:rPr lang="it-IT" noProof="0" dirty="0"/>
              <a:t>Inserire qui il logo</a:t>
            </a:r>
          </a:p>
        </p:txBody>
      </p:sp>
      <p:sp>
        <p:nvSpPr>
          <p:cNvPr id="23" name="Slide Number Placeholder 22"/>
          <p:cNvSpPr>
            <a:spLocks noGrp="1"/>
          </p:cNvSpPr>
          <p:nvPr>
            <p:ph type="sldNum" sz="quarter" idx="4"/>
          </p:nvPr>
        </p:nvSpPr>
        <p:spPr>
          <a:xfrm>
            <a:off x="10119360" y="6365748"/>
            <a:ext cx="670560" cy="301752"/>
          </a:xfrm>
          <a:prstGeom prst="rect">
            <a:avLst/>
          </a:prstGeom>
        </p:spPr>
        <p:txBody>
          <a:bodyPr vert="horz" anchor="b"/>
          <a:lstStyle>
            <a:lvl1pPr algn="ctr" eaLnBrk="1" latinLnBrk="0" hangingPunct="1">
              <a:defRPr kumimoji="0" sz="1200">
                <a:solidFill>
                  <a:schemeClr val="tx1"/>
                </a:solidFill>
              </a:defRPr>
            </a:lvl1pPr>
          </a:lstStyle>
          <a:p>
            <a:fld id="{746FD205-8D79-439C-A802-2377436AEC8A}" type="slidenum">
              <a:rPr lang="en-US" smtClean="0"/>
              <a:pPr/>
              <a:t>‹N›</a:t>
            </a:fld>
            <a:endParaRPr lang="en-US"/>
          </a:p>
        </p:txBody>
      </p:sp>
      <p:pic>
        <p:nvPicPr>
          <p:cNvPr id="10" name="Immagine 9">
            <a:extLst>
              <a:ext uri="{FF2B5EF4-FFF2-40B4-BE49-F238E27FC236}">
                <a16:creationId xmlns:a16="http://schemas.microsoft.com/office/drawing/2014/main" id="{0B6455E7-C441-4A24-A251-133A300DEE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328" y="-53443"/>
            <a:ext cx="1359906" cy="73924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www.manuthon.it/" TargetMode="External"/><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manuthon.i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31.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jpe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jpeg"/><Relationship Id="rId2" Type="http://schemas.openxmlformats.org/officeDocument/2006/relationships/notesSlide" Target="../notesSlides/notesSlide5.xml"/><Relationship Id="rId16" Type="http://schemas.openxmlformats.org/officeDocument/2006/relationships/image" Target="../media/image73.emf"/><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emf"/><Relationship Id="rId15"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image" Target="../media/image76.jpe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oyp1rmsmVDk" TargetMode="External"/><Relationship Id="rId3" Type="http://schemas.openxmlformats.org/officeDocument/2006/relationships/image" Target="../media/image77.jpeg"/><Relationship Id="rId7" Type="http://schemas.openxmlformats.org/officeDocument/2006/relationships/image" Target="../media/image80.jpeg"/><Relationship Id="rId2" Type="http://schemas.openxmlformats.org/officeDocument/2006/relationships/hyperlink" Target="https://www.youtube.com/watch?v=ouRjXytP8F8" TargetMode="Externa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hyperlink" Target="https://www.youtube.com/watch?v=X6Kz16PwSjs" TargetMode="External"/><Relationship Id="rId4" Type="http://schemas.openxmlformats.org/officeDocument/2006/relationships/image" Target="../media/image78.jpeg"/><Relationship Id="rId9" Type="http://schemas.openxmlformats.org/officeDocument/2006/relationships/hyperlink" Target="https://www.youtube.com/watch?v=IfIlQ4YJn7M&amp;t=91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kit da pronto soccorso, testo&#10;&#10;Descrizione generata automaticamente">
            <a:extLst>
              <a:ext uri="{FF2B5EF4-FFF2-40B4-BE49-F238E27FC236}">
                <a16:creationId xmlns:a16="http://schemas.microsoft.com/office/drawing/2014/main" id="{01F6225A-B08F-4BA1-B06F-2BE504D35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 y="1"/>
            <a:ext cx="1336866" cy="1340768"/>
          </a:xfrm>
          <a:prstGeom prst="rect">
            <a:avLst/>
          </a:prstGeom>
        </p:spPr>
      </p:pic>
      <p:pic>
        <p:nvPicPr>
          <p:cNvPr id="7" name="Immagine 6">
            <a:extLst>
              <a:ext uri="{FF2B5EF4-FFF2-40B4-BE49-F238E27FC236}">
                <a16:creationId xmlns:a16="http://schemas.microsoft.com/office/drawing/2014/main" id="{B1D08B7C-C568-4B52-8325-0BA83010E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1660808"/>
            <a:ext cx="5033686" cy="2736304"/>
          </a:xfrm>
          <a:prstGeom prst="rect">
            <a:avLst/>
          </a:prstGeom>
        </p:spPr>
      </p:pic>
      <p:sp>
        <p:nvSpPr>
          <p:cNvPr id="8" name="Title 1">
            <a:extLst>
              <a:ext uri="{FF2B5EF4-FFF2-40B4-BE49-F238E27FC236}">
                <a16:creationId xmlns:a16="http://schemas.microsoft.com/office/drawing/2014/main" id="{7849820E-36FE-02AD-AFB9-BD081B4E4FB4}"/>
              </a:ext>
            </a:extLst>
          </p:cNvPr>
          <p:cNvSpPr>
            <a:spLocks noGrp="1"/>
          </p:cNvSpPr>
          <p:nvPr>
            <p:ph type="ctrTitle"/>
          </p:nvPr>
        </p:nvSpPr>
        <p:spPr>
          <a:xfrm>
            <a:off x="2351584" y="3972927"/>
            <a:ext cx="8280920" cy="1976353"/>
          </a:xfrm>
        </p:spPr>
        <p:txBody>
          <a:bodyPr>
            <a:normAutofit/>
          </a:bodyPr>
          <a:lstStyle/>
          <a:p>
            <a:r>
              <a:rPr lang="en-GB" sz="3600" b="1" dirty="0">
                <a:solidFill>
                  <a:schemeClr val="accent6">
                    <a:lumMod val="50000"/>
                  </a:schemeClr>
                </a:solidFill>
              </a:rPr>
              <a:t>ManuThon 2024 – 3</a:t>
            </a:r>
            <a:r>
              <a:rPr lang="en-GB" sz="3600" b="1" baseline="30000" dirty="0">
                <a:solidFill>
                  <a:schemeClr val="accent6">
                    <a:lumMod val="50000"/>
                  </a:schemeClr>
                </a:solidFill>
              </a:rPr>
              <a:t>rd </a:t>
            </a:r>
            <a:r>
              <a:rPr lang="en-GB" sz="3600" b="1" dirty="0">
                <a:solidFill>
                  <a:schemeClr val="accent6">
                    <a:lumMod val="50000"/>
                  </a:schemeClr>
                </a:solidFill>
              </a:rPr>
              <a:t>edition </a:t>
            </a:r>
            <a:br>
              <a:rPr lang="en-GB" sz="3200" b="1" dirty="0">
                <a:solidFill>
                  <a:schemeClr val="accent6">
                    <a:lumMod val="50000"/>
                  </a:schemeClr>
                </a:solidFill>
              </a:rPr>
            </a:br>
            <a:r>
              <a:rPr lang="en-GB" sz="3200" b="1" dirty="0">
                <a:solidFill>
                  <a:schemeClr val="accent6">
                    <a:lumMod val="50000"/>
                  </a:schemeClr>
                </a:solidFill>
              </a:rPr>
              <a:t>Manufacturing Hackathon</a:t>
            </a:r>
            <a:br>
              <a:rPr lang="en-GB" b="1" dirty="0">
                <a:solidFill>
                  <a:schemeClr val="accent6">
                    <a:lumMod val="50000"/>
                  </a:schemeClr>
                </a:solidFill>
              </a:rPr>
            </a:br>
            <a:endParaRPr lang="it-IT" b="1" dirty="0">
              <a:solidFill>
                <a:schemeClr val="accent6">
                  <a:lumMod val="50000"/>
                </a:schemeClr>
              </a:solidFill>
            </a:endParaRPr>
          </a:p>
        </p:txBody>
      </p:sp>
      <p:sp>
        <p:nvSpPr>
          <p:cNvPr id="9" name="Subtitle 2">
            <a:extLst>
              <a:ext uri="{FF2B5EF4-FFF2-40B4-BE49-F238E27FC236}">
                <a16:creationId xmlns:a16="http://schemas.microsoft.com/office/drawing/2014/main" id="{847DD2B0-880D-493E-C788-60F627395898}"/>
              </a:ext>
            </a:extLst>
          </p:cNvPr>
          <p:cNvSpPr>
            <a:spLocks noGrp="1"/>
          </p:cNvSpPr>
          <p:nvPr>
            <p:ph type="subTitle" idx="1"/>
          </p:nvPr>
        </p:nvSpPr>
        <p:spPr>
          <a:xfrm>
            <a:off x="6492044" y="5380751"/>
            <a:ext cx="4140460" cy="504056"/>
          </a:xfrm>
        </p:spPr>
        <p:txBody>
          <a:bodyPr>
            <a:noAutofit/>
          </a:bodyPr>
          <a:lstStyle/>
          <a:p>
            <a:pPr algn="l"/>
            <a:r>
              <a:rPr lang="en-GB" sz="3200" b="1" dirty="0">
                <a:solidFill>
                  <a:schemeClr val="accent6">
                    <a:lumMod val="75000"/>
                  </a:schemeClr>
                </a:solidFill>
              </a:rPr>
              <a:t>April 19 – 20 2024</a:t>
            </a:r>
            <a:endParaRPr lang="it-IT" dirty="0">
              <a:solidFill>
                <a:schemeClr val="accent6">
                  <a:lumMod val="75000"/>
                </a:schemeClr>
              </a:solidFill>
            </a:endParaRPr>
          </a:p>
        </p:txBody>
      </p:sp>
      <p:pic>
        <p:nvPicPr>
          <p:cNvPr id="10" name="Immagine 9">
            <a:extLst>
              <a:ext uri="{FF2B5EF4-FFF2-40B4-BE49-F238E27FC236}">
                <a16:creationId xmlns:a16="http://schemas.microsoft.com/office/drawing/2014/main" id="{BA057879-085B-2CF3-A859-6647F5F2A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1660808"/>
            <a:ext cx="5033686" cy="2736304"/>
          </a:xfrm>
          <a:prstGeom prst="rect">
            <a:avLst/>
          </a:prstGeom>
        </p:spPr>
      </p:pic>
      <p:pic>
        <p:nvPicPr>
          <p:cNvPr id="11" name="Immagine 10" descr="Immagine che contiene testo, Carattere, Elementi grafici, schermata&#10;&#10;Descrizione generata automaticamente">
            <a:extLst>
              <a:ext uri="{FF2B5EF4-FFF2-40B4-BE49-F238E27FC236}">
                <a16:creationId xmlns:a16="http://schemas.microsoft.com/office/drawing/2014/main" id="{DD0693A3-2052-525A-4D59-3947D019E7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128" y="72621"/>
            <a:ext cx="4856343" cy="793186"/>
          </a:xfrm>
          <a:prstGeom prst="rect">
            <a:avLst/>
          </a:prstGeom>
        </p:spPr>
      </p:pic>
      <p:pic>
        <p:nvPicPr>
          <p:cNvPr id="13" name="Immagine 12">
            <a:extLst>
              <a:ext uri="{FF2B5EF4-FFF2-40B4-BE49-F238E27FC236}">
                <a16:creationId xmlns:a16="http://schemas.microsoft.com/office/drawing/2014/main" id="{9C634C88-5E05-BA08-F935-E8314D8517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2" y="4772734"/>
            <a:ext cx="2392271" cy="1794203"/>
          </a:xfrm>
          <a:prstGeom prst="rect">
            <a:avLst/>
          </a:prstGeom>
        </p:spPr>
      </p:pic>
      <p:pic>
        <p:nvPicPr>
          <p:cNvPr id="14" name="Immagine 13">
            <a:extLst>
              <a:ext uri="{FF2B5EF4-FFF2-40B4-BE49-F238E27FC236}">
                <a16:creationId xmlns:a16="http://schemas.microsoft.com/office/drawing/2014/main" id="{E10BCC6E-7050-4D57-1D9A-9A666319A19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58724" y="1704999"/>
            <a:ext cx="2815264" cy="1876843"/>
          </a:xfrm>
          <a:prstGeom prst="rect">
            <a:avLst/>
          </a:prstGeom>
        </p:spPr>
      </p:pic>
      <p:pic>
        <p:nvPicPr>
          <p:cNvPr id="15" name="Immagine 14">
            <a:extLst>
              <a:ext uri="{FF2B5EF4-FFF2-40B4-BE49-F238E27FC236}">
                <a16:creationId xmlns:a16="http://schemas.microsoft.com/office/drawing/2014/main" id="{471AD5EB-ECD7-578E-1B82-488B38E0BF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5524" y="1713384"/>
            <a:ext cx="2815264" cy="18767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34AA636F-AC55-4323-AD34-06ABC18254E6}"/>
              </a:ext>
            </a:extLst>
          </p:cNvPr>
          <p:cNvSpPr>
            <a:spLocks noGrp="1"/>
          </p:cNvSpPr>
          <p:nvPr>
            <p:ph idx="1"/>
          </p:nvPr>
        </p:nvSpPr>
        <p:spPr>
          <a:xfrm>
            <a:off x="623392" y="1139552"/>
            <a:ext cx="11319048" cy="4648200"/>
          </a:xfrm>
        </p:spPr>
        <p:txBody>
          <a:bodyPr>
            <a:normAutofit/>
          </a:bodyPr>
          <a:lstStyle/>
          <a:p>
            <a:pPr marL="64008" indent="0">
              <a:buNone/>
            </a:pPr>
            <a:r>
              <a:rPr lang="en-GB" sz="2400" dirty="0"/>
              <a:t>To whom it may concern, preparatory workshop will be arranged. It would be possible to attend the workshop in streaming. These workshops will help preparing the participant to the competition. </a:t>
            </a:r>
          </a:p>
          <a:p>
            <a:pPr marL="64008" indent="0">
              <a:buNone/>
            </a:pPr>
            <a:r>
              <a:rPr lang="en-GB" sz="2400" dirty="0"/>
              <a:t>(additional information will be available at the website </a:t>
            </a:r>
            <a:r>
              <a:rPr lang="en-GB" sz="2400" dirty="0">
                <a:hlinkClick r:id="rId3"/>
              </a:rPr>
              <a:t>www.manuthon.it</a:t>
            </a:r>
            <a:r>
              <a:rPr lang="en-GB" sz="2400" dirty="0"/>
              <a:t>). </a:t>
            </a:r>
          </a:p>
        </p:txBody>
      </p:sp>
      <p:sp>
        <p:nvSpPr>
          <p:cNvPr id="7" name="Title 1">
            <a:extLst>
              <a:ext uri="{FF2B5EF4-FFF2-40B4-BE49-F238E27FC236}">
                <a16:creationId xmlns:a16="http://schemas.microsoft.com/office/drawing/2014/main" id="{4D4DCCBD-8E3E-4E4B-8FB8-CBB71F4C0759}"/>
              </a:ext>
            </a:extLst>
          </p:cNvPr>
          <p:cNvSpPr txBox="1">
            <a:spLocks/>
          </p:cNvSpPr>
          <p:nvPr/>
        </p:nvSpPr>
        <p:spPr>
          <a:xfrm>
            <a:off x="-816768" y="110346"/>
            <a:ext cx="12192000" cy="1104106"/>
          </a:xfrm>
          <a:prstGeom prst="rect">
            <a:avLst/>
          </a:prstGeom>
        </p:spPr>
        <p:txBody>
          <a:bodyPr vert="horz" anchor="ct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lgn="ctr"/>
            <a:r>
              <a:rPr lang="en-GB" sz="4000" b="1" dirty="0">
                <a:solidFill>
                  <a:schemeClr val="accent6">
                    <a:lumMod val="50000"/>
                  </a:schemeClr>
                </a:solidFill>
              </a:rPr>
              <a:t>Preparatory workshops</a:t>
            </a:r>
            <a:endParaRPr lang="it-IT" sz="4000" b="1" dirty="0">
              <a:solidFill>
                <a:schemeClr val="accent6">
                  <a:lumMod val="50000"/>
                </a:schemeClr>
              </a:solidFill>
            </a:endParaRPr>
          </a:p>
        </p:txBody>
      </p:sp>
      <p:pic>
        <p:nvPicPr>
          <p:cNvPr id="2050" name="Picture 2" descr="media, online, rss, social icon">
            <a:extLst>
              <a:ext uri="{FF2B5EF4-FFF2-40B4-BE49-F238E27FC236}">
                <a16:creationId xmlns:a16="http://schemas.microsoft.com/office/drawing/2014/main" id="{E08EEE16-CD20-46FA-A682-4B1A46F7C5DD}"/>
              </a:ext>
            </a:extLst>
          </p:cNvPr>
          <p:cNvPicPr>
            <a:picLocks noChangeAspect="1"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6194787" y="4629788"/>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usiness, discuss, educate, explaining, guideline icon">
            <a:extLst>
              <a:ext uri="{FF2B5EF4-FFF2-40B4-BE49-F238E27FC236}">
                <a16:creationId xmlns:a16="http://schemas.microsoft.com/office/drawing/2014/main" id="{6184D3A5-81F3-4285-B178-8B31EED26E6C}"/>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4191717" y="4328861"/>
            <a:ext cx="1465950" cy="1465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usiness, discuss, educate, explaining, guideline icon">
            <a:extLst>
              <a:ext uri="{FF2B5EF4-FFF2-40B4-BE49-F238E27FC236}">
                <a16:creationId xmlns:a16="http://schemas.microsoft.com/office/drawing/2014/main" id="{73037FCA-8F80-4DD0-90BE-38F51A17A148}"/>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flipH="1">
            <a:off x="2058683" y="4062751"/>
            <a:ext cx="1233155" cy="11776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siness, discuss, educate, explaining, guideline icon">
            <a:extLst>
              <a:ext uri="{FF2B5EF4-FFF2-40B4-BE49-F238E27FC236}">
                <a16:creationId xmlns:a16="http://schemas.microsoft.com/office/drawing/2014/main" id="{7D0EB0EE-EC2C-459D-B825-47955E06267E}"/>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rot="242157">
            <a:off x="3326861" y="3324155"/>
            <a:ext cx="1153779" cy="11537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ll, conference, video icon">
            <a:extLst>
              <a:ext uri="{FF2B5EF4-FFF2-40B4-BE49-F238E27FC236}">
                <a16:creationId xmlns:a16="http://schemas.microsoft.com/office/drawing/2014/main" id="{1CB3CBC3-BAD6-4745-B912-69DC293342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7663" y="4062751"/>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ll, conference, video icon">
            <a:extLst>
              <a:ext uri="{FF2B5EF4-FFF2-40B4-BE49-F238E27FC236}">
                <a16:creationId xmlns:a16="http://schemas.microsoft.com/office/drawing/2014/main" id="{7EAC8A86-004F-448D-B4CF-82E8898345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857" t="6841" r="32012" b="67564"/>
          <a:stretch/>
        </p:blipFill>
        <p:spPr bwMode="auto">
          <a:xfrm>
            <a:off x="2938584" y="5975380"/>
            <a:ext cx="1332690" cy="8096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m, camera, pc, web, webcam icon">
            <a:extLst>
              <a:ext uri="{FF2B5EF4-FFF2-40B4-BE49-F238E27FC236}">
                <a16:creationId xmlns:a16="http://schemas.microsoft.com/office/drawing/2014/main" id="{95522A14-DFCF-42D8-968E-F389193D55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9421" y="5975380"/>
            <a:ext cx="372194" cy="3721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mputer, device, laptop, laptop computer icon">
            <a:extLst>
              <a:ext uri="{FF2B5EF4-FFF2-40B4-BE49-F238E27FC236}">
                <a16:creationId xmlns:a16="http://schemas.microsoft.com/office/drawing/2014/main" id="{8583519F-344F-4A1C-BBF7-2C5929AFBF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42242" y="5768595"/>
            <a:ext cx="792684" cy="79268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rk, question icon">
            <a:extLst>
              <a:ext uri="{FF2B5EF4-FFF2-40B4-BE49-F238E27FC236}">
                <a16:creationId xmlns:a16="http://schemas.microsoft.com/office/drawing/2014/main" id="{15DCF967-AF9F-4D33-8581-63C967C2ABA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7440" y="3657940"/>
            <a:ext cx="544641" cy="544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mark, question icon">
            <a:extLst>
              <a:ext uri="{FF2B5EF4-FFF2-40B4-BE49-F238E27FC236}">
                <a16:creationId xmlns:a16="http://schemas.microsoft.com/office/drawing/2014/main" id="{B0CB6EF1-F605-4DB8-BB25-18FF940F408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5705" y="4811314"/>
            <a:ext cx="544641" cy="5446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mark, question icon">
            <a:extLst>
              <a:ext uri="{FF2B5EF4-FFF2-40B4-BE49-F238E27FC236}">
                <a16:creationId xmlns:a16="http://schemas.microsoft.com/office/drawing/2014/main" id="{6451DE7E-E650-4814-9D47-6B024C5250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4338" y="3284982"/>
            <a:ext cx="544641" cy="54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6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3DC46B57-E7B8-4552-8192-D8F56BB17529}"/>
              </a:ext>
            </a:extLst>
          </p:cNvPr>
          <p:cNvSpPr>
            <a:spLocks noGrp="1"/>
          </p:cNvSpPr>
          <p:nvPr>
            <p:ph type="title"/>
          </p:nvPr>
        </p:nvSpPr>
        <p:spPr>
          <a:xfrm>
            <a:off x="-1" y="188640"/>
            <a:ext cx="12137627" cy="1104106"/>
          </a:xfrm>
        </p:spPr>
        <p:txBody>
          <a:bodyPr>
            <a:noAutofit/>
          </a:bodyPr>
          <a:lstStyle/>
          <a:p>
            <a:pPr algn="ctr"/>
            <a:r>
              <a:rPr lang="it-IT" sz="2800" b="1" dirty="0">
                <a:solidFill>
                  <a:schemeClr val="accent6">
                    <a:lumMod val="50000"/>
                  </a:schemeClr>
                </a:solidFill>
              </a:rPr>
              <a:t>Location 2024 </a:t>
            </a:r>
            <a:r>
              <a:rPr lang="it-IT" sz="2800" b="1" dirty="0" err="1">
                <a:solidFill>
                  <a:schemeClr val="accent6">
                    <a:lumMod val="50000"/>
                  </a:schemeClr>
                </a:solidFill>
              </a:rPr>
              <a:t>edition</a:t>
            </a:r>
            <a:br>
              <a:rPr lang="it-IT" sz="2800" b="1" dirty="0">
                <a:solidFill>
                  <a:schemeClr val="accent6">
                    <a:lumMod val="50000"/>
                  </a:schemeClr>
                </a:solidFill>
              </a:rPr>
            </a:br>
            <a:r>
              <a:rPr lang="it-IT" sz="2800" b="1" dirty="0">
                <a:solidFill>
                  <a:schemeClr val="accent6">
                    <a:lumMod val="50000"/>
                  </a:schemeClr>
                </a:solidFill>
              </a:rPr>
              <a:t>Reggio Emilia and Laboratorio Aperto dei Chiostri di San Pietro</a:t>
            </a:r>
            <a:endParaRPr lang="en-GB" sz="2800" dirty="0"/>
          </a:p>
        </p:txBody>
      </p:sp>
      <p:pic>
        <p:nvPicPr>
          <p:cNvPr id="2" name="Immagine 1"/>
          <p:cNvPicPr>
            <a:picLocks noChangeAspect="1"/>
          </p:cNvPicPr>
          <p:nvPr/>
        </p:nvPicPr>
        <p:blipFill rotWithShape="1">
          <a:blip r:embed="rId2"/>
          <a:srcRect l="31099" t="36000" r="11807" b="9400"/>
          <a:stretch/>
        </p:blipFill>
        <p:spPr>
          <a:xfrm>
            <a:off x="138044" y="1363221"/>
            <a:ext cx="6249729" cy="3361923"/>
          </a:xfrm>
          <a:prstGeom prst="rect">
            <a:avLst/>
          </a:prstGeom>
        </p:spPr>
      </p:pic>
      <p:sp>
        <p:nvSpPr>
          <p:cNvPr id="3" name="Rettangolo 2"/>
          <p:cNvSpPr/>
          <p:nvPr/>
        </p:nvSpPr>
        <p:spPr>
          <a:xfrm>
            <a:off x="6384032" y="1268760"/>
            <a:ext cx="5753595" cy="1938992"/>
          </a:xfrm>
          <a:prstGeom prst="rect">
            <a:avLst/>
          </a:prstGeom>
        </p:spPr>
        <p:txBody>
          <a:bodyPr wrap="square">
            <a:spAutoFit/>
          </a:bodyPr>
          <a:lstStyle/>
          <a:p>
            <a:pPr marL="285750" indent="-285750" algn="just">
              <a:buFont typeface="Arial" panose="020B0604020202020204" pitchFamily="34" charset="0"/>
              <a:buChar char="•"/>
            </a:pPr>
            <a:r>
              <a:rPr lang="en-US" sz="1500" dirty="0"/>
              <a:t>The </a:t>
            </a:r>
            <a:r>
              <a:rPr lang="en-US" sz="1500" b="1" dirty="0" err="1"/>
              <a:t>Chiostri</a:t>
            </a:r>
            <a:r>
              <a:rPr lang="en-US" sz="1500" b="1" dirty="0"/>
              <a:t> di San Pietro </a:t>
            </a:r>
            <a:r>
              <a:rPr lang="en-US" sz="1500" dirty="0"/>
              <a:t>are the most extraordinary monumental complex in Reggio Emilia, one of the most evocative in the Italian Renaissance, bearing the unmistakable touch of Giulio Romano. </a:t>
            </a:r>
          </a:p>
          <a:p>
            <a:pPr marL="285750" indent="-285750" algn="just">
              <a:buFont typeface="Arial" panose="020B0604020202020204" pitchFamily="34" charset="0"/>
              <a:buChar char="•"/>
            </a:pPr>
            <a:r>
              <a:rPr lang="en-US" sz="1500" dirty="0"/>
              <a:t>It is an </a:t>
            </a:r>
            <a:r>
              <a:rPr lang="en-US" sz="1500" b="1" dirty="0"/>
              <a:t>ancient monastery </a:t>
            </a:r>
            <a:r>
              <a:rPr lang="en-US" sz="1500" dirty="0"/>
              <a:t>that has been used in various ways over the centuries and then remained inaccessible, in the historic center of the city, until the moment of rediscovery and public recovery.</a:t>
            </a:r>
            <a:endParaRPr lang="it-IT" sz="1500" dirty="0"/>
          </a:p>
        </p:txBody>
      </p:sp>
      <p:pic>
        <p:nvPicPr>
          <p:cNvPr id="1026" name="Picture 2" descr="Eventi Conclusi - Chiostri di San Pietro"/>
          <p:cNvPicPr>
            <a:picLocks noChangeAspect="1" noChangeArrowheads="1"/>
          </p:cNvPicPr>
          <p:nvPr/>
        </p:nvPicPr>
        <p:blipFill rotWithShape="1">
          <a:blip r:embed="rId3">
            <a:extLst>
              <a:ext uri="{28A0092B-C50C-407E-A947-70E740481C1C}">
                <a14:useLocalDpi xmlns:a14="http://schemas.microsoft.com/office/drawing/2010/main" val="0"/>
              </a:ext>
            </a:extLst>
          </a:blip>
          <a:srcRect b="11973"/>
          <a:stretch/>
        </p:blipFill>
        <p:spPr bwMode="auto">
          <a:xfrm>
            <a:off x="6058344" y="3386320"/>
            <a:ext cx="6048672" cy="2995008"/>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5159896" y="6474489"/>
            <a:ext cx="6823398" cy="338554"/>
          </a:xfrm>
          <a:prstGeom prst="rect">
            <a:avLst/>
          </a:prstGeom>
        </p:spPr>
        <p:txBody>
          <a:bodyPr wrap="square">
            <a:spAutoFit/>
          </a:bodyPr>
          <a:lstStyle/>
          <a:p>
            <a:pPr algn="just"/>
            <a:r>
              <a:rPr lang="en-US" sz="1600" b="0" i="0" dirty="0">
                <a:solidFill>
                  <a:srgbClr val="374151"/>
                </a:solidFill>
                <a:effectLst/>
                <a:latin typeface="Söhne"/>
              </a:rPr>
              <a:t>Spaces for </a:t>
            </a:r>
            <a:r>
              <a:rPr lang="en-US" sz="1600" b="0" i="0" dirty="0" err="1">
                <a:solidFill>
                  <a:srgbClr val="374151"/>
                </a:solidFill>
                <a:effectLst/>
                <a:latin typeface="Söhne"/>
              </a:rPr>
              <a:t>Manuthon</a:t>
            </a:r>
            <a:r>
              <a:rPr lang="en-US" sz="1600" b="0" i="0" dirty="0">
                <a:solidFill>
                  <a:srgbClr val="374151"/>
                </a:solidFill>
                <a:effectLst/>
                <a:latin typeface="Söhne"/>
              </a:rPr>
              <a:t> event at the former stables of the </a:t>
            </a:r>
            <a:r>
              <a:rPr lang="en-US" sz="1600" b="0" i="0" dirty="0" err="1">
                <a:solidFill>
                  <a:srgbClr val="374151"/>
                </a:solidFill>
                <a:effectLst/>
                <a:latin typeface="Söhne"/>
              </a:rPr>
              <a:t>Chiostri</a:t>
            </a:r>
            <a:r>
              <a:rPr lang="en-US" sz="1600" b="0" i="0" dirty="0">
                <a:solidFill>
                  <a:srgbClr val="374151"/>
                </a:solidFill>
                <a:effectLst/>
                <a:latin typeface="Söhne"/>
              </a:rPr>
              <a:t> di San Pietro.</a:t>
            </a:r>
            <a:endParaRPr lang="it-IT" sz="1500" dirty="0"/>
          </a:p>
        </p:txBody>
      </p:sp>
      <p:pic>
        <p:nvPicPr>
          <p:cNvPr id="2050" name="Picture 2" descr="Chiostri Benedettini di San Pietro — Turismo Reggi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44" y="4819605"/>
            <a:ext cx="3020896" cy="194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81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080" y="3506766"/>
            <a:ext cx="3744416" cy="2926485"/>
          </a:xfrm>
          <a:prstGeom prst="rect">
            <a:avLst/>
          </a:prstGeom>
        </p:spPr>
      </p:pic>
      <p:pic>
        <p:nvPicPr>
          <p:cNvPr id="3" name="Immagine 2"/>
          <p:cNvPicPr>
            <a:picLocks noChangeAspect="1"/>
          </p:cNvPicPr>
          <p:nvPr/>
        </p:nvPicPr>
        <p:blipFill rotWithShape="1">
          <a:blip r:embed="rId3"/>
          <a:srcRect l="1963" t="29700" r="2750" b="32500"/>
          <a:stretch/>
        </p:blipFill>
        <p:spPr>
          <a:xfrm>
            <a:off x="1631504" y="1505198"/>
            <a:ext cx="8928992" cy="1874437"/>
          </a:xfrm>
          <a:prstGeom prst="rect">
            <a:avLst/>
          </a:prstGeom>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t="34276" r="18740" b="8559"/>
          <a:stretch/>
        </p:blipFill>
        <p:spPr>
          <a:xfrm>
            <a:off x="1631504" y="3497436"/>
            <a:ext cx="5112568" cy="2935815"/>
          </a:xfrm>
          <a:prstGeom prst="rect">
            <a:avLst/>
          </a:prstGeom>
        </p:spPr>
      </p:pic>
      <p:sp>
        <p:nvSpPr>
          <p:cNvPr id="6" name="Titolo 2">
            <a:extLst>
              <a:ext uri="{FF2B5EF4-FFF2-40B4-BE49-F238E27FC236}">
                <a16:creationId xmlns:a16="http://schemas.microsoft.com/office/drawing/2014/main" id="{8C614A92-4B55-5C04-7AFB-1CB73EBE1785}"/>
              </a:ext>
            </a:extLst>
          </p:cNvPr>
          <p:cNvSpPr txBox="1">
            <a:spLocks/>
          </p:cNvSpPr>
          <p:nvPr/>
        </p:nvSpPr>
        <p:spPr>
          <a:xfrm>
            <a:off x="-1" y="188640"/>
            <a:ext cx="12137627" cy="1104106"/>
          </a:xfrm>
          <a:prstGeom prst="rect">
            <a:avLst/>
          </a:prstGeom>
        </p:spPr>
        <p:txBody>
          <a:bodyPr vert="horz" anchor="ct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lgn="ctr"/>
            <a:r>
              <a:rPr lang="it-IT" sz="2800" b="1">
                <a:solidFill>
                  <a:schemeClr val="accent6">
                    <a:lumMod val="50000"/>
                  </a:schemeClr>
                </a:solidFill>
              </a:rPr>
              <a:t>Location 2024 edition</a:t>
            </a:r>
            <a:br>
              <a:rPr lang="it-IT" sz="2800" b="1">
                <a:solidFill>
                  <a:schemeClr val="accent6">
                    <a:lumMod val="50000"/>
                  </a:schemeClr>
                </a:solidFill>
              </a:rPr>
            </a:br>
            <a:r>
              <a:rPr lang="it-IT" sz="2800" b="1">
                <a:solidFill>
                  <a:schemeClr val="accent6">
                    <a:lumMod val="50000"/>
                  </a:schemeClr>
                </a:solidFill>
              </a:rPr>
              <a:t>Reggio Emilia and Laboratorio Aperto dei Chiostri di San Pietro</a:t>
            </a:r>
            <a:endParaRPr lang="en-GB" sz="2800" dirty="0"/>
          </a:p>
        </p:txBody>
      </p:sp>
    </p:spTree>
    <p:extLst>
      <p:ext uri="{BB962C8B-B14F-4D97-AF65-F5344CB8AC3E}">
        <p14:creationId xmlns:p14="http://schemas.microsoft.com/office/powerpoint/2010/main" val="1931438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22831" t="23400" r="22832" b="20601"/>
          <a:stretch/>
        </p:blipFill>
        <p:spPr>
          <a:xfrm>
            <a:off x="285024" y="1844824"/>
            <a:ext cx="7204400" cy="4176464"/>
          </a:xfrm>
          <a:prstGeom prst="rect">
            <a:avLst/>
          </a:prstGeom>
        </p:spPr>
      </p:pic>
      <p:pic>
        <p:nvPicPr>
          <p:cNvPr id="6" name="Immagine 5"/>
          <p:cNvPicPr>
            <a:picLocks noChangeAspect="1"/>
          </p:cNvPicPr>
          <p:nvPr/>
        </p:nvPicPr>
        <p:blipFill rotWithShape="1">
          <a:blip r:embed="rId3"/>
          <a:srcRect l="31888" t="14300" r="35037" b="24800"/>
          <a:stretch/>
        </p:blipFill>
        <p:spPr>
          <a:xfrm>
            <a:off x="7608168" y="1844824"/>
            <a:ext cx="4032449" cy="4176464"/>
          </a:xfrm>
          <a:prstGeom prst="rect">
            <a:avLst/>
          </a:prstGeom>
        </p:spPr>
      </p:pic>
      <p:sp>
        <p:nvSpPr>
          <p:cNvPr id="7" name="Titolo 2">
            <a:extLst>
              <a:ext uri="{FF2B5EF4-FFF2-40B4-BE49-F238E27FC236}">
                <a16:creationId xmlns:a16="http://schemas.microsoft.com/office/drawing/2014/main" id="{24C9C463-F1C9-3332-A23D-761CFA87D7E6}"/>
              </a:ext>
            </a:extLst>
          </p:cNvPr>
          <p:cNvSpPr>
            <a:spLocks noGrp="1"/>
          </p:cNvSpPr>
          <p:nvPr>
            <p:ph type="title"/>
          </p:nvPr>
        </p:nvSpPr>
        <p:spPr>
          <a:xfrm>
            <a:off x="-1" y="188640"/>
            <a:ext cx="12137627" cy="1104106"/>
          </a:xfrm>
        </p:spPr>
        <p:txBody>
          <a:bodyPr>
            <a:noAutofit/>
          </a:bodyPr>
          <a:lstStyle/>
          <a:p>
            <a:pPr algn="ctr"/>
            <a:r>
              <a:rPr lang="it-IT" sz="2800" b="1" dirty="0">
                <a:solidFill>
                  <a:schemeClr val="accent6">
                    <a:lumMod val="50000"/>
                  </a:schemeClr>
                </a:solidFill>
              </a:rPr>
              <a:t>Location 2024 </a:t>
            </a:r>
            <a:r>
              <a:rPr lang="it-IT" sz="2800" b="1" dirty="0" err="1">
                <a:solidFill>
                  <a:schemeClr val="accent6">
                    <a:lumMod val="50000"/>
                  </a:schemeClr>
                </a:solidFill>
              </a:rPr>
              <a:t>edition</a:t>
            </a:r>
            <a:br>
              <a:rPr lang="it-IT" sz="2800" b="1" dirty="0">
                <a:solidFill>
                  <a:schemeClr val="accent6">
                    <a:lumMod val="50000"/>
                  </a:schemeClr>
                </a:solidFill>
              </a:rPr>
            </a:br>
            <a:r>
              <a:rPr lang="it-IT" sz="2800" b="1" dirty="0">
                <a:solidFill>
                  <a:schemeClr val="accent6">
                    <a:lumMod val="50000"/>
                  </a:schemeClr>
                </a:solidFill>
              </a:rPr>
              <a:t>Reggio Emilia and Laboratorio Aperto dei Chiostri di San Pietro</a:t>
            </a:r>
            <a:endParaRPr lang="en-GB" sz="2800" dirty="0"/>
          </a:p>
        </p:txBody>
      </p:sp>
    </p:spTree>
    <p:extLst>
      <p:ext uri="{BB962C8B-B14F-4D97-AF65-F5344CB8AC3E}">
        <p14:creationId xmlns:p14="http://schemas.microsoft.com/office/powerpoint/2010/main" val="2980782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1F89968D-1B39-4876-B087-811F0E7077E7}"/>
              </a:ext>
            </a:extLst>
          </p:cNvPr>
          <p:cNvSpPr>
            <a:spLocks noGrp="1"/>
          </p:cNvSpPr>
          <p:nvPr>
            <p:ph type="title"/>
          </p:nvPr>
        </p:nvSpPr>
        <p:spPr>
          <a:xfrm>
            <a:off x="1343472" y="-99392"/>
            <a:ext cx="9721080" cy="1104106"/>
          </a:xfrm>
        </p:spPr>
        <p:txBody>
          <a:bodyPr>
            <a:normAutofit/>
          </a:bodyPr>
          <a:lstStyle/>
          <a:p>
            <a:r>
              <a:rPr lang="it-IT" sz="4000" b="1" dirty="0">
                <a:solidFill>
                  <a:schemeClr val="accent6">
                    <a:lumMod val="50000"/>
                  </a:schemeClr>
                </a:solidFill>
              </a:rPr>
              <a:t>Sponsor companies</a:t>
            </a:r>
            <a:endParaRPr lang="en-GB" dirty="0"/>
          </a:p>
        </p:txBody>
      </p:sp>
      <p:sp>
        <p:nvSpPr>
          <p:cNvPr id="6" name="Content Placeholder 2">
            <a:extLst>
              <a:ext uri="{FF2B5EF4-FFF2-40B4-BE49-F238E27FC236}">
                <a16:creationId xmlns:a16="http://schemas.microsoft.com/office/drawing/2014/main" id="{B3C15F32-B353-406A-B0AE-884B6AFB26E2}"/>
              </a:ext>
            </a:extLst>
          </p:cNvPr>
          <p:cNvSpPr>
            <a:spLocks noGrp="1"/>
          </p:cNvSpPr>
          <p:nvPr>
            <p:ph idx="1"/>
          </p:nvPr>
        </p:nvSpPr>
        <p:spPr>
          <a:xfrm>
            <a:off x="119336" y="848039"/>
            <a:ext cx="11449272" cy="5605297"/>
          </a:xfrm>
        </p:spPr>
        <p:txBody>
          <a:bodyPr>
            <a:normAutofit/>
          </a:bodyPr>
          <a:lstStyle/>
          <a:p>
            <a:pPr marL="989013" indent="-447675" algn="just">
              <a:buFont typeface="Wingdings" panose="05000000000000000000" pitchFamily="2" charset="2"/>
              <a:buChar char="Ø"/>
            </a:pPr>
            <a:endParaRPr lang="it-IT" sz="2800" dirty="0"/>
          </a:p>
          <a:p>
            <a:pPr marL="989013" indent="-447675" algn="just">
              <a:buFont typeface="Wingdings" panose="05000000000000000000" pitchFamily="2" charset="2"/>
              <a:buChar char="Ø"/>
            </a:pPr>
            <a:r>
              <a:rPr lang="it-IT" sz="2800" dirty="0"/>
              <a:t>SLM </a:t>
            </a:r>
            <a:r>
              <a:rPr lang="it-IT" sz="2800" dirty="0" err="1"/>
              <a:t>solutions</a:t>
            </a:r>
            <a:endParaRPr lang="it-IT" sz="2800" dirty="0"/>
          </a:p>
          <a:p>
            <a:pPr marL="989013" indent="-447675" algn="just">
              <a:buFont typeface="Wingdings" panose="05000000000000000000" pitchFamily="2" charset="2"/>
              <a:buChar char="Ø"/>
            </a:pPr>
            <a:endParaRPr lang="it-IT" sz="2800" dirty="0"/>
          </a:p>
          <a:p>
            <a:pPr marL="989013" indent="-447675" algn="just">
              <a:buFont typeface="Wingdings" panose="05000000000000000000" pitchFamily="2" charset="2"/>
              <a:buChar char="Ø"/>
            </a:pPr>
            <a:r>
              <a:rPr lang="it-IT" sz="2800" dirty="0"/>
              <a:t>76Industrial graphics </a:t>
            </a:r>
          </a:p>
          <a:p>
            <a:pPr marL="989013" indent="-447675" algn="just">
              <a:buFont typeface="Wingdings" panose="05000000000000000000" pitchFamily="2" charset="2"/>
              <a:buChar char="Ø"/>
            </a:pPr>
            <a:endParaRPr lang="it-IT" sz="2800" dirty="0"/>
          </a:p>
          <a:p>
            <a:pPr marL="989013" indent="-447675" algn="just">
              <a:buFont typeface="Wingdings" panose="05000000000000000000" pitchFamily="2" charset="2"/>
              <a:buChar char="Ø"/>
            </a:pPr>
            <a:r>
              <a:rPr lang="it-IT" sz="2800" dirty="0"/>
              <a:t>Consorzio 5GTimber</a:t>
            </a:r>
          </a:p>
          <a:p>
            <a:pPr marL="541338" indent="0" algn="just">
              <a:buNone/>
            </a:pPr>
            <a:endParaRPr lang="it-IT" sz="2800" dirty="0"/>
          </a:p>
          <a:p>
            <a:pPr marL="989013" indent="-447675" algn="just">
              <a:buFont typeface="Wingdings" panose="05000000000000000000" pitchFamily="2" charset="2"/>
              <a:buChar char="Ø"/>
            </a:pPr>
            <a:r>
              <a:rPr lang="it-IT" sz="2800" dirty="0"/>
              <a:t>Vimi </a:t>
            </a:r>
            <a:r>
              <a:rPr lang="it-IT" sz="2800" dirty="0" err="1"/>
              <a:t>Fasteners</a:t>
            </a:r>
            <a:endParaRPr lang="it-IT" sz="2800" dirty="0"/>
          </a:p>
          <a:p>
            <a:pPr marL="989013" indent="-447675" algn="just">
              <a:buFont typeface="Wingdings" panose="05000000000000000000" pitchFamily="2" charset="2"/>
              <a:buChar char="Ø"/>
            </a:pPr>
            <a:endParaRPr lang="it-IT" sz="2800" dirty="0"/>
          </a:p>
          <a:p>
            <a:pPr marL="989013" indent="-447675" algn="just">
              <a:buFont typeface="Wingdings" panose="05000000000000000000" pitchFamily="2" charset="2"/>
              <a:buChar char="Ø"/>
            </a:pPr>
            <a:r>
              <a:rPr lang="it-IT" sz="2800" dirty="0"/>
              <a:t>Sacmi</a:t>
            </a:r>
          </a:p>
          <a:p>
            <a:pPr marL="989013" indent="-447675" algn="just">
              <a:buFont typeface="Wingdings" panose="05000000000000000000" pitchFamily="2" charset="2"/>
              <a:buChar char="Ø"/>
            </a:pPr>
            <a:endParaRPr lang="it-IT" sz="2800" dirty="0"/>
          </a:p>
          <a:p>
            <a:pPr algn="just"/>
            <a:endParaRPr lang="it-IT" sz="2800" dirty="0"/>
          </a:p>
          <a:p>
            <a:pPr lvl="1" algn="just"/>
            <a:endParaRPr lang="it-IT" sz="2800" dirty="0"/>
          </a:p>
          <a:p>
            <a:pPr lvl="1" algn="just"/>
            <a:endParaRPr lang="it-IT" sz="2800" dirty="0"/>
          </a:p>
          <a:p>
            <a:pPr lvl="1" algn="just"/>
            <a:endParaRPr lang="it-IT" sz="2800" dirty="0"/>
          </a:p>
          <a:p>
            <a:pPr lvl="1" algn="just"/>
            <a:endParaRPr lang="it-IT" sz="2800" dirty="0"/>
          </a:p>
          <a:p>
            <a:pPr lvl="1" algn="just"/>
            <a:endParaRPr lang="it-IT" sz="2800" dirty="0"/>
          </a:p>
          <a:p>
            <a:pPr lvl="1" algn="just"/>
            <a:endParaRPr lang="it-IT" sz="2800" dirty="0"/>
          </a:p>
          <a:p>
            <a:pPr lvl="1" algn="just"/>
            <a:endParaRPr lang="it-IT" sz="2800" dirty="0"/>
          </a:p>
          <a:p>
            <a:pPr lvl="1" algn="just"/>
            <a:endParaRPr lang="it-IT" sz="2800" dirty="0"/>
          </a:p>
          <a:p>
            <a:pPr algn="just"/>
            <a:endParaRPr lang="it-IT" sz="2800" dirty="0"/>
          </a:p>
          <a:p>
            <a:pPr lvl="0" algn="just"/>
            <a:endParaRPr lang="it-IT" sz="2800" b="1" dirty="0">
              <a:solidFill>
                <a:schemeClr val="accent6">
                  <a:lumMod val="50000"/>
                </a:schemeClr>
              </a:solidFill>
            </a:endParaRPr>
          </a:p>
          <a:p>
            <a:pPr lvl="0" algn="just">
              <a:buNone/>
            </a:pPr>
            <a:endParaRPr lang="it-IT" sz="2800" b="1" dirty="0">
              <a:solidFill>
                <a:schemeClr val="accent6">
                  <a:lumMod val="50000"/>
                </a:schemeClr>
              </a:solidFill>
            </a:endParaRPr>
          </a:p>
          <a:p>
            <a:pPr algn="just"/>
            <a:endParaRPr lang="it-IT" sz="2800" dirty="0"/>
          </a:p>
        </p:txBody>
      </p:sp>
      <p:sp>
        <p:nvSpPr>
          <p:cNvPr id="12" name="AutoShape 4" descr="Danieli &amp; C. Officine Meccaniche S.p.A.">
            <a:extLst>
              <a:ext uri="{FF2B5EF4-FFF2-40B4-BE49-F238E27FC236}">
                <a16:creationId xmlns:a16="http://schemas.microsoft.com/office/drawing/2014/main" id="{446ABA23-D698-4932-88BF-F7D1E4BD06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 name="Immagine 9" descr="Immagine che contiene Carattere, logo, Elementi grafici, bianco&#10;&#10;Descrizione generata automaticamente">
            <a:extLst>
              <a:ext uri="{FF2B5EF4-FFF2-40B4-BE49-F238E27FC236}">
                <a16:creationId xmlns:a16="http://schemas.microsoft.com/office/drawing/2014/main" id="{406BE022-578F-447E-1E19-4D50644C64B5}"/>
              </a:ext>
            </a:extLst>
          </p:cNvPr>
          <p:cNvPicPr>
            <a:picLocks noChangeAspect="1"/>
          </p:cNvPicPr>
          <p:nvPr/>
        </p:nvPicPr>
        <p:blipFill rotWithShape="1">
          <a:blip r:embed="rId3">
            <a:extLst>
              <a:ext uri="{28A0092B-C50C-407E-A947-70E740481C1C}">
                <a14:useLocalDpi xmlns:a14="http://schemas.microsoft.com/office/drawing/2010/main" val="0"/>
              </a:ext>
            </a:extLst>
          </a:blip>
          <a:srcRect l="18600" t="40501" r="18500" b="41179"/>
          <a:stretch/>
        </p:blipFill>
        <p:spPr>
          <a:xfrm>
            <a:off x="3863752" y="4397925"/>
            <a:ext cx="2995626" cy="872480"/>
          </a:xfrm>
          <a:prstGeom prst="rect">
            <a:avLst/>
          </a:prstGeom>
        </p:spPr>
      </p:pic>
      <p:pic>
        <p:nvPicPr>
          <p:cNvPr id="17" name="Immagine 16" descr="Immagine che contiene testo, schermata, design&#10;&#10;Descrizione generata automaticamente">
            <a:extLst>
              <a:ext uri="{FF2B5EF4-FFF2-40B4-BE49-F238E27FC236}">
                <a16:creationId xmlns:a16="http://schemas.microsoft.com/office/drawing/2014/main" id="{CE36F952-C8CB-F3C3-A778-8B9A91665C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67" r="18422" b="71087"/>
          <a:stretch/>
        </p:blipFill>
        <p:spPr>
          <a:xfrm>
            <a:off x="4838875" y="3440710"/>
            <a:ext cx="1523430" cy="873960"/>
          </a:xfrm>
          <a:prstGeom prst="rect">
            <a:avLst/>
          </a:prstGeom>
        </p:spPr>
      </p:pic>
      <p:pic>
        <p:nvPicPr>
          <p:cNvPr id="4" name="Immagine 3" descr="Immagine che contiene testo, Carattere, Elementi grafici, logo&#10;&#10;Descrizione generata automaticamente">
            <a:extLst>
              <a:ext uri="{FF2B5EF4-FFF2-40B4-BE49-F238E27FC236}">
                <a16:creationId xmlns:a16="http://schemas.microsoft.com/office/drawing/2014/main" id="{EF5A882D-8D0F-6FA4-F7FB-913D677BCC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7168" y="2146191"/>
            <a:ext cx="1206844" cy="1211264"/>
          </a:xfrm>
          <a:prstGeom prst="rect">
            <a:avLst/>
          </a:prstGeom>
        </p:spPr>
      </p:pic>
      <p:pic>
        <p:nvPicPr>
          <p:cNvPr id="3" name="Immagine 2" descr="Immagine che contiene testo, Carattere, logo, design&#10;&#10;Descrizione generata automaticamente">
            <a:extLst>
              <a:ext uri="{FF2B5EF4-FFF2-40B4-BE49-F238E27FC236}">
                <a16:creationId xmlns:a16="http://schemas.microsoft.com/office/drawing/2014/main" id="{30BB1D9D-DFFB-4A8D-556B-213D1FFD0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593" y="5328419"/>
            <a:ext cx="1872208" cy="1438492"/>
          </a:xfrm>
          <a:prstGeom prst="rect">
            <a:avLst/>
          </a:prstGeom>
        </p:spPr>
      </p:pic>
    </p:spTree>
    <p:extLst>
      <p:ext uri="{BB962C8B-B14F-4D97-AF65-F5344CB8AC3E}">
        <p14:creationId xmlns:p14="http://schemas.microsoft.com/office/powerpoint/2010/main" val="283673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1F89968D-1B39-4876-B087-811F0E7077E7}"/>
              </a:ext>
            </a:extLst>
          </p:cNvPr>
          <p:cNvSpPr>
            <a:spLocks noGrp="1"/>
          </p:cNvSpPr>
          <p:nvPr>
            <p:ph type="title"/>
          </p:nvPr>
        </p:nvSpPr>
        <p:spPr>
          <a:xfrm>
            <a:off x="3719736" y="-171400"/>
            <a:ext cx="5072077" cy="1104106"/>
          </a:xfrm>
        </p:spPr>
        <p:txBody>
          <a:bodyPr>
            <a:normAutofit/>
          </a:bodyPr>
          <a:lstStyle/>
          <a:p>
            <a:r>
              <a:rPr lang="en-US" sz="4000" b="1" dirty="0">
                <a:solidFill>
                  <a:schemeClr val="accent6">
                    <a:lumMod val="50000"/>
                  </a:schemeClr>
                </a:solidFill>
              </a:rPr>
              <a:t>Logistics</a:t>
            </a:r>
            <a:endParaRPr lang="en-US" dirty="0"/>
          </a:p>
        </p:txBody>
      </p:sp>
      <p:sp>
        <p:nvSpPr>
          <p:cNvPr id="13" name="Content Placeholder 2">
            <a:extLst>
              <a:ext uri="{FF2B5EF4-FFF2-40B4-BE49-F238E27FC236}">
                <a16:creationId xmlns:a16="http://schemas.microsoft.com/office/drawing/2014/main" id="{D2441EAE-88E6-401C-82C6-943AE15FF998}"/>
              </a:ext>
            </a:extLst>
          </p:cNvPr>
          <p:cNvSpPr>
            <a:spLocks noGrp="1"/>
          </p:cNvSpPr>
          <p:nvPr>
            <p:ph idx="1"/>
          </p:nvPr>
        </p:nvSpPr>
        <p:spPr>
          <a:xfrm>
            <a:off x="508484" y="1904814"/>
            <a:ext cx="11175032" cy="3564396"/>
          </a:xfrm>
        </p:spPr>
        <p:txBody>
          <a:bodyPr>
            <a:normAutofit/>
          </a:bodyPr>
          <a:lstStyle/>
          <a:p>
            <a:pPr algn="just"/>
            <a:r>
              <a:rPr lang="en-GB" sz="2000" dirty="0"/>
              <a:t>19/04/2024</a:t>
            </a:r>
          </a:p>
          <a:p>
            <a:pPr algn="just"/>
            <a:r>
              <a:rPr lang="en-GB" sz="2000" dirty="0"/>
              <a:t>8.30: starting registration</a:t>
            </a:r>
          </a:p>
          <a:p>
            <a:pPr algn="just"/>
            <a:r>
              <a:rPr lang="en-GB" sz="2000" b="1" dirty="0">
                <a:solidFill>
                  <a:schemeClr val="accent6">
                    <a:lumMod val="50000"/>
                  </a:schemeClr>
                </a:solidFill>
              </a:rPr>
              <a:t>11.00 Presentation of ManuThon rules and challenges</a:t>
            </a:r>
            <a:endParaRPr lang="en-GB" sz="2000" dirty="0"/>
          </a:p>
          <a:p>
            <a:pPr algn="just"/>
            <a:r>
              <a:rPr lang="en-GB" sz="2000" dirty="0"/>
              <a:t>Start competition: 13:15 (19/04/2024)</a:t>
            </a:r>
          </a:p>
          <a:p>
            <a:pPr algn="just"/>
            <a:r>
              <a:rPr lang="en-GB" sz="2000" dirty="0"/>
              <a:t>End competition: 13:15  (20/04/2024) (</a:t>
            </a:r>
            <a:r>
              <a:rPr lang="en-GB" sz="2000" b="1" dirty="0">
                <a:solidFill>
                  <a:schemeClr val="accent6">
                    <a:lumMod val="50000"/>
                  </a:schemeClr>
                </a:solidFill>
              </a:rPr>
              <a:t>24 hours</a:t>
            </a:r>
            <a:r>
              <a:rPr lang="en-GB" sz="2000" dirty="0"/>
              <a:t>).</a:t>
            </a:r>
          </a:p>
          <a:p>
            <a:pPr algn="just"/>
            <a:r>
              <a:rPr lang="en-GB" sz="2000" dirty="0"/>
              <a:t>During the competition, food and beverage will be provided</a:t>
            </a:r>
            <a:endParaRPr kumimoji="0" lang="it-IT" sz="2000" b="0" i="0" u="none" strike="noStrike" kern="1200" cap="none" spc="0" normalizeH="0" baseline="0" noProof="0" dirty="0">
              <a:ln>
                <a:noFill/>
              </a:ln>
              <a:solidFill>
                <a:schemeClr val="tx1"/>
              </a:solidFill>
              <a:effectLst/>
              <a:uLnTx/>
              <a:uFillTx/>
              <a:latin typeface="+mn-lt"/>
              <a:ea typeface="+mn-ea"/>
              <a:cs typeface="+mn-cs"/>
            </a:endParaRPr>
          </a:p>
          <a:p>
            <a:pPr marL="448056" lvl="0" indent="-384048" algn="just">
              <a:spcBef>
                <a:spcPct val="20000"/>
              </a:spcBef>
              <a:buClr>
                <a:schemeClr val="accent1"/>
              </a:buClr>
              <a:buSzPct val="80000"/>
              <a:buFont typeface="Wingdings 2"/>
              <a:buChar char=""/>
            </a:pPr>
            <a:r>
              <a:rPr lang="en-GB" sz="2000" dirty="0"/>
              <a:t>13:50 – 17:00 (20/04/2024) </a:t>
            </a:r>
            <a:r>
              <a:rPr lang="en-GB" sz="2000" b="1" dirty="0">
                <a:solidFill>
                  <a:schemeClr val="accent6">
                    <a:lumMod val="50000"/>
                  </a:schemeClr>
                </a:solidFill>
              </a:rPr>
              <a:t>Projects presentation</a:t>
            </a:r>
          </a:p>
          <a:p>
            <a:pPr marL="448056" lvl="0" indent="-384048" algn="just">
              <a:spcBef>
                <a:spcPct val="20000"/>
              </a:spcBef>
              <a:buClr>
                <a:schemeClr val="accent1"/>
              </a:buClr>
              <a:buSzPct val="80000"/>
              <a:buFont typeface="Wingdings 2"/>
              <a:buChar char=""/>
              <a:defRPr/>
            </a:pPr>
            <a:r>
              <a:rPr lang="en-GB" sz="2000" dirty="0"/>
              <a:t>17:20 (20/04/2024) </a:t>
            </a:r>
            <a:r>
              <a:rPr lang="en-GB" sz="2000" b="1" dirty="0">
                <a:solidFill>
                  <a:schemeClr val="accent6">
                    <a:lumMod val="50000"/>
                  </a:schemeClr>
                </a:solidFill>
              </a:rPr>
              <a:t>Projects evaluation</a:t>
            </a:r>
            <a:r>
              <a:rPr lang="en-GB" sz="2000" dirty="0"/>
              <a:t> and </a:t>
            </a:r>
            <a:r>
              <a:rPr lang="en-GB" sz="2000" b="1" dirty="0">
                <a:solidFill>
                  <a:schemeClr val="accent6">
                    <a:lumMod val="50000"/>
                  </a:schemeClr>
                </a:solidFill>
              </a:rPr>
              <a:t>award ceremony</a:t>
            </a:r>
            <a:endParaRPr lang="it-IT" sz="2000" dirty="0"/>
          </a:p>
          <a:p>
            <a:pPr algn="just"/>
            <a:endParaRPr lang="it-IT" sz="2000" dirty="0"/>
          </a:p>
        </p:txBody>
      </p:sp>
    </p:spTree>
    <p:extLst>
      <p:ext uri="{BB962C8B-B14F-4D97-AF65-F5344CB8AC3E}">
        <p14:creationId xmlns:p14="http://schemas.microsoft.com/office/powerpoint/2010/main" val="2797109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00EC3173-48C0-44F7-A51D-D3B4EF5C4A7A}"/>
              </a:ext>
            </a:extLst>
          </p:cNvPr>
          <p:cNvSpPr>
            <a:spLocks noGrp="1"/>
          </p:cNvSpPr>
          <p:nvPr>
            <p:ph type="title"/>
          </p:nvPr>
        </p:nvSpPr>
        <p:spPr>
          <a:xfrm>
            <a:off x="1060574" y="371454"/>
            <a:ext cx="11136560" cy="2840336"/>
          </a:xfrm>
        </p:spPr>
        <p:txBody>
          <a:bodyPr>
            <a:normAutofit fontScale="90000"/>
          </a:bodyPr>
          <a:lstStyle/>
          <a:p>
            <a:r>
              <a:rPr lang="en-GB" sz="4000" b="1" dirty="0">
                <a:solidFill>
                  <a:schemeClr val="accent6">
                    <a:lumMod val="50000"/>
                  </a:schemeClr>
                </a:solidFill>
              </a:rPr>
              <a:t>If you want to know more…</a:t>
            </a:r>
            <a:br>
              <a:rPr lang="en-GB" sz="4000" b="1" dirty="0">
                <a:solidFill>
                  <a:schemeClr val="accent6">
                    <a:lumMod val="50000"/>
                  </a:schemeClr>
                </a:solidFill>
              </a:rPr>
            </a:br>
            <a:r>
              <a:rPr lang="en-GB" sz="4000" b="1" dirty="0">
                <a:solidFill>
                  <a:schemeClr val="accent6">
                    <a:lumMod val="50000"/>
                  </a:schemeClr>
                </a:solidFill>
              </a:rPr>
              <a:t>If you want to keep you up to date…</a:t>
            </a:r>
            <a:br>
              <a:rPr lang="en-GB" sz="4000" b="1" dirty="0">
                <a:solidFill>
                  <a:schemeClr val="accent6">
                    <a:lumMod val="50000"/>
                  </a:schemeClr>
                </a:solidFill>
              </a:rPr>
            </a:br>
            <a:r>
              <a:rPr lang="en-GB" sz="4000" b="1" dirty="0">
                <a:solidFill>
                  <a:schemeClr val="accent6">
                    <a:lumMod val="50000"/>
                  </a:schemeClr>
                </a:solidFill>
              </a:rPr>
              <a:t>If you want to send your application…</a:t>
            </a:r>
            <a:br>
              <a:rPr lang="it-IT" sz="4000" b="1" dirty="0">
                <a:solidFill>
                  <a:schemeClr val="accent6">
                    <a:lumMod val="50000"/>
                  </a:schemeClr>
                </a:solidFill>
              </a:rPr>
            </a:br>
            <a:br>
              <a:rPr lang="it-IT" sz="4000" b="1" dirty="0">
                <a:solidFill>
                  <a:schemeClr val="accent6">
                    <a:lumMod val="50000"/>
                  </a:schemeClr>
                </a:solidFill>
              </a:rPr>
            </a:br>
            <a:endParaRPr lang="en-GB" dirty="0"/>
          </a:p>
        </p:txBody>
      </p:sp>
      <p:sp>
        <p:nvSpPr>
          <p:cNvPr id="9" name="Titolo 2">
            <a:extLst>
              <a:ext uri="{FF2B5EF4-FFF2-40B4-BE49-F238E27FC236}">
                <a16:creationId xmlns:a16="http://schemas.microsoft.com/office/drawing/2014/main" id="{ECAD1FA5-5249-401C-9BB8-30844D41BD48}"/>
              </a:ext>
            </a:extLst>
          </p:cNvPr>
          <p:cNvSpPr txBox="1">
            <a:spLocks/>
          </p:cNvSpPr>
          <p:nvPr/>
        </p:nvSpPr>
        <p:spPr>
          <a:xfrm>
            <a:off x="4223792" y="4941168"/>
            <a:ext cx="8303036" cy="2512888"/>
          </a:xfrm>
          <a:prstGeom prst="rect">
            <a:avLst/>
          </a:prstGeom>
        </p:spPr>
        <p:txBody>
          <a:bodyPr vert="horz" anchor="ctr">
            <a:normAutofit fontScale="75000" lnSpcReduction="20000"/>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r>
              <a:rPr lang="it-IT" sz="4000" b="1" dirty="0" err="1">
                <a:solidFill>
                  <a:schemeClr val="accent6">
                    <a:lumMod val="50000"/>
                  </a:schemeClr>
                </a:solidFill>
              </a:rPr>
              <a:t>Visit</a:t>
            </a:r>
            <a:r>
              <a:rPr lang="it-IT" sz="4000" b="1" dirty="0">
                <a:solidFill>
                  <a:schemeClr val="accent6">
                    <a:lumMod val="50000"/>
                  </a:schemeClr>
                </a:solidFill>
              </a:rPr>
              <a:t> the website:</a:t>
            </a:r>
          </a:p>
          <a:p>
            <a:r>
              <a:rPr lang="it-IT" sz="4000" b="1" dirty="0">
                <a:solidFill>
                  <a:schemeClr val="accent6">
                    <a:lumMod val="50000"/>
                  </a:schemeClr>
                </a:solidFill>
                <a:hlinkClick r:id="rId2"/>
              </a:rPr>
              <a:t>www.manuthon.it</a:t>
            </a:r>
            <a:r>
              <a:rPr lang="it-IT" sz="4000" b="1" dirty="0">
                <a:solidFill>
                  <a:schemeClr val="accent6">
                    <a:lumMod val="50000"/>
                  </a:schemeClr>
                </a:solidFill>
              </a:rPr>
              <a:t> </a:t>
            </a:r>
          </a:p>
          <a:p>
            <a:r>
              <a:rPr lang="it-IT" sz="4000" b="1" dirty="0">
                <a:solidFill>
                  <a:schemeClr val="accent6">
                    <a:lumMod val="50000"/>
                  </a:schemeClr>
                </a:solidFill>
              </a:rPr>
              <a:t>Facebook </a:t>
            </a:r>
            <a:r>
              <a:rPr lang="it-IT" sz="4000" b="1" dirty="0" err="1">
                <a:solidFill>
                  <a:schemeClr val="accent6">
                    <a:lumMod val="50000"/>
                  </a:schemeClr>
                </a:solidFill>
              </a:rPr>
              <a:t>profile</a:t>
            </a:r>
            <a:r>
              <a:rPr lang="it-IT" sz="4000" b="1" dirty="0">
                <a:solidFill>
                  <a:schemeClr val="accent6">
                    <a:lumMod val="50000"/>
                  </a:schemeClr>
                </a:solidFill>
              </a:rPr>
              <a:t>:</a:t>
            </a:r>
          </a:p>
          <a:p>
            <a:r>
              <a:rPr lang="it-IT" sz="4000" b="1" dirty="0" err="1">
                <a:solidFill>
                  <a:schemeClr val="accent6">
                    <a:lumMod val="50000"/>
                  </a:schemeClr>
                </a:solidFill>
              </a:rPr>
              <a:t>Manuthon</a:t>
            </a:r>
            <a:r>
              <a:rPr lang="it-IT" sz="4000" b="1" dirty="0">
                <a:solidFill>
                  <a:schemeClr val="accent6">
                    <a:lumMod val="50000"/>
                  </a:schemeClr>
                </a:solidFill>
              </a:rPr>
              <a:t> – Manufacturing Hackathon</a:t>
            </a:r>
            <a:br>
              <a:rPr lang="it-IT" sz="4000" b="1" dirty="0">
                <a:solidFill>
                  <a:schemeClr val="accent6">
                    <a:lumMod val="50000"/>
                  </a:schemeClr>
                </a:solidFill>
              </a:rPr>
            </a:br>
            <a:br>
              <a:rPr lang="it-IT" sz="4000" b="1" dirty="0">
                <a:solidFill>
                  <a:schemeClr val="accent6">
                    <a:lumMod val="50000"/>
                  </a:schemeClr>
                </a:solidFill>
              </a:rPr>
            </a:br>
            <a:endParaRPr lang="en-GB" dirty="0"/>
          </a:p>
        </p:txBody>
      </p:sp>
      <p:pic>
        <p:nvPicPr>
          <p:cNvPr id="6" name="Immagine 5">
            <a:extLst>
              <a:ext uri="{FF2B5EF4-FFF2-40B4-BE49-F238E27FC236}">
                <a16:creationId xmlns:a16="http://schemas.microsoft.com/office/drawing/2014/main" id="{24242F69-2659-4386-927A-21AED6D8C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03" y="2431278"/>
            <a:ext cx="5443812" cy="2959248"/>
          </a:xfrm>
          <a:prstGeom prst="rect">
            <a:avLst/>
          </a:prstGeom>
        </p:spPr>
      </p:pic>
    </p:spTree>
    <p:extLst>
      <p:ext uri="{BB962C8B-B14F-4D97-AF65-F5344CB8AC3E}">
        <p14:creationId xmlns:p14="http://schemas.microsoft.com/office/powerpoint/2010/main" val="414693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2">
            <a:extLst>
              <a:ext uri="{FF2B5EF4-FFF2-40B4-BE49-F238E27FC236}">
                <a16:creationId xmlns:a16="http://schemas.microsoft.com/office/drawing/2014/main" id="{D97608BE-E83F-4362-9461-1C665279D406}"/>
              </a:ext>
            </a:extLst>
          </p:cNvPr>
          <p:cNvSpPr>
            <a:spLocks noGrp="1"/>
          </p:cNvSpPr>
          <p:nvPr>
            <p:ph type="title"/>
          </p:nvPr>
        </p:nvSpPr>
        <p:spPr>
          <a:xfrm>
            <a:off x="983432" y="-270273"/>
            <a:ext cx="10972800" cy="1103312"/>
          </a:xfrm>
        </p:spPr>
        <p:txBody>
          <a:bodyPr/>
          <a:lstStyle/>
          <a:p>
            <a:r>
              <a:rPr lang="it-IT" b="1" dirty="0">
                <a:solidFill>
                  <a:schemeClr val="accent6">
                    <a:lumMod val="50000"/>
                  </a:schemeClr>
                </a:solidFill>
              </a:rPr>
              <a:t>ManuThon: Manufacturing Hackathon</a:t>
            </a:r>
            <a:endParaRPr lang="en-GB" dirty="0"/>
          </a:p>
        </p:txBody>
      </p:sp>
      <p:sp>
        <p:nvSpPr>
          <p:cNvPr id="7" name="Figura a mano libera: forma 6">
            <a:extLst>
              <a:ext uri="{FF2B5EF4-FFF2-40B4-BE49-F238E27FC236}">
                <a16:creationId xmlns:a16="http://schemas.microsoft.com/office/drawing/2014/main" id="{BA554D39-BDA7-42AB-A2AD-F6E1944D1296}"/>
              </a:ext>
            </a:extLst>
          </p:cNvPr>
          <p:cNvSpPr/>
          <p:nvPr/>
        </p:nvSpPr>
        <p:spPr>
          <a:xfrm>
            <a:off x="711728" y="1665078"/>
            <a:ext cx="10768544" cy="4590701"/>
          </a:xfrm>
          <a:custGeom>
            <a:avLst/>
            <a:gdLst>
              <a:gd name="connsiteX0" fmla="*/ 0 w 11658600"/>
              <a:gd name="connsiteY0" fmla="*/ 39763 h 5025002"/>
              <a:gd name="connsiteX1" fmla="*/ 571500 w 11658600"/>
              <a:gd name="connsiteY1" fmla="*/ 39763 h 5025002"/>
              <a:gd name="connsiteX2" fmla="*/ 1310054 w 11658600"/>
              <a:gd name="connsiteY2" fmla="*/ 453002 h 5025002"/>
              <a:gd name="connsiteX3" fmla="*/ 1881554 w 11658600"/>
              <a:gd name="connsiteY3" fmla="*/ 1042086 h 5025002"/>
              <a:gd name="connsiteX4" fmla="*/ 2329962 w 11658600"/>
              <a:gd name="connsiteY4" fmla="*/ 1604794 h 5025002"/>
              <a:gd name="connsiteX5" fmla="*/ 2831123 w 11658600"/>
              <a:gd name="connsiteY5" fmla="*/ 1991655 h 5025002"/>
              <a:gd name="connsiteX6" fmla="*/ 3587262 w 11658600"/>
              <a:gd name="connsiteY6" fmla="*/ 2211463 h 5025002"/>
              <a:gd name="connsiteX7" fmla="*/ 4598377 w 11658600"/>
              <a:gd name="connsiteY7" fmla="*/ 2255425 h 5025002"/>
              <a:gd name="connsiteX8" fmla="*/ 5873262 w 11658600"/>
              <a:gd name="connsiteY8" fmla="*/ 2281802 h 5025002"/>
              <a:gd name="connsiteX9" fmla="*/ 6928339 w 11658600"/>
              <a:gd name="connsiteY9" fmla="*/ 2440063 h 5025002"/>
              <a:gd name="connsiteX10" fmla="*/ 8387862 w 11658600"/>
              <a:gd name="connsiteY10" fmla="*/ 3081902 h 5025002"/>
              <a:gd name="connsiteX11" fmla="*/ 9530862 w 11658600"/>
              <a:gd name="connsiteY11" fmla="*/ 4093017 h 5025002"/>
              <a:gd name="connsiteX12" fmla="*/ 10005646 w 11658600"/>
              <a:gd name="connsiteY12" fmla="*/ 4497463 h 5025002"/>
              <a:gd name="connsiteX13" fmla="*/ 10709031 w 11658600"/>
              <a:gd name="connsiteY13" fmla="*/ 4875532 h 5025002"/>
              <a:gd name="connsiteX14" fmla="*/ 11658600 w 11658600"/>
              <a:gd name="connsiteY14" fmla="*/ 5025002 h 502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58600" h="5025002">
                <a:moveTo>
                  <a:pt x="0" y="39763"/>
                </a:moveTo>
                <a:cubicBezTo>
                  <a:pt x="176579" y="5326"/>
                  <a:pt x="353158" y="-29110"/>
                  <a:pt x="571500" y="39763"/>
                </a:cubicBezTo>
                <a:cubicBezTo>
                  <a:pt x="789842" y="108636"/>
                  <a:pt x="1091712" y="285948"/>
                  <a:pt x="1310054" y="453002"/>
                </a:cubicBezTo>
                <a:cubicBezTo>
                  <a:pt x="1528396" y="620056"/>
                  <a:pt x="1711569" y="850121"/>
                  <a:pt x="1881554" y="1042086"/>
                </a:cubicBezTo>
                <a:cubicBezTo>
                  <a:pt x="2051539" y="1234051"/>
                  <a:pt x="2171701" y="1446533"/>
                  <a:pt x="2329962" y="1604794"/>
                </a:cubicBezTo>
                <a:cubicBezTo>
                  <a:pt x="2488223" y="1763055"/>
                  <a:pt x="2621573" y="1890544"/>
                  <a:pt x="2831123" y="1991655"/>
                </a:cubicBezTo>
                <a:cubicBezTo>
                  <a:pt x="3040673" y="2092767"/>
                  <a:pt x="3292720" y="2167501"/>
                  <a:pt x="3587262" y="2211463"/>
                </a:cubicBezTo>
                <a:cubicBezTo>
                  <a:pt x="3881804" y="2255425"/>
                  <a:pt x="4217377" y="2243702"/>
                  <a:pt x="4598377" y="2255425"/>
                </a:cubicBezTo>
                <a:cubicBezTo>
                  <a:pt x="4979377" y="2267148"/>
                  <a:pt x="5484935" y="2251029"/>
                  <a:pt x="5873262" y="2281802"/>
                </a:cubicBezTo>
                <a:cubicBezTo>
                  <a:pt x="6261589" y="2312575"/>
                  <a:pt x="6509239" y="2306713"/>
                  <a:pt x="6928339" y="2440063"/>
                </a:cubicBezTo>
                <a:cubicBezTo>
                  <a:pt x="7347439" y="2573413"/>
                  <a:pt x="7954108" y="2806410"/>
                  <a:pt x="8387862" y="3081902"/>
                </a:cubicBezTo>
                <a:cubicBezTo>
                  <a:pt x="8821616" y="3357394"/>
                  <a:pt x="9261231" y="3857090"/>
                  <a:pt x="9530862" y="4093017"/>
                </a:cubicBezTo>
                <a:cubicBezTo>
                  <a:pt x="9800493" y="4328944"/>
                  <a:pt x="9809285" y="4367044"/>
                  <a:pt x="10005646" y="4497463"/>
                </a:cubicBezTo>
                <a:cubicBezTo>
                  <a:pt x="10202007" y="4627882"/>
                  <a:pt x="10433539" y="4787609"/>
                  <a:pt x="10709031" y="4875532"/>
                </a:cubicBezTo>
                <a:cubicBezTo>
                  <a:pt x="10984523" y="4963455"/>
                  <a:pt x="11321561" y="4994228"/>
                  <a:pt x="11658600" y="502500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Risultati immagini per team working icon">
            <a:extLst>
              <a:ext uri="{FF2B5EF4-FFF2-40B4-BE49-F238E27FC236}">
                <a16:creationId xmlns:a16="http://schemas.microsoft.com/office/drawing/2014/main" id="{07247FC2-3F41-407F-B75F-79ECD8F08A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4624" y="2237911"/>
            <a:ext cx="842859" cy="8428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i immagini per ideas icon">
            <a:extLst>
              <a:ext uri="{FF2B5EF4-FFF2-40B4-BE49-F238E27FC236}">
                <a16:creationId xmlns:a16="http://schemas.microsoft.com/office/drawing/2014/main" id="{C5253554-5A2C-4021-A012-6E5A013AF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16666" y="1857849"/>
            <a:ext cx="324627" cy="3246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magine correlata">
            <a:extLst>
              <a:ext uri="{FF2B5EF4-FFF2-40B4-BE49-F238E27FC236}">
                <a16:creationId xmlns:a16="http://schemas.microsoft.com/office/drawing/2014/main" id="{C619D779-2DF4-4EF9-A79E-14B3C5CC09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850642" y="1848977"/>
            <a:ext cx="393877" cy="393877"/>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C9AB9AAE-584E-4C12-8659-0C8D6A41F42A}"/>
              </a:ext>
            </a:extLst>
          </p:cNvPr>
          <p:cNvSpPr txBox="1"/>
          <p:nvPr/>
        </p:nvSpPr>
        <p:spPr>
          <a:xfrm>
            <a:off x="3979370" y="2217375"/>
            <a:ext cx="2369559" cy="646331"/>
          </a:xfrm>
          <a:prstGeom prst="rect">
            <a:avLst/>
          </a:prstGeom>
          <a:noFill/>
        </p:spPr>
        <p:txBody>
          <a:bodyPr wrap="none" rtlCol="0">
            <a:spAutoFit/>
          </a:bodyPr>
          <a:lstStyle/>
          <a:p>
            <a:pPr algn="ctr"/>
            <a:r>
              <a:rPr lang="en-GB" b="1" dirty="0"/>
              <a:t>ideas development</a:t>
            </a:r>
          </a:p>
          <a:p>
            <a:pPr algn="ctr"/>
            <a:r>
              <a:rPr lang="en-GB" b="1" dirty="0"/>
              <a:t>team-working</a:t>
            </a:r>
          </a:p>
        </p:txBody>
      </p:sp>
      <p:pic>
        <p:nvPicPr>
          <p:cNvPr id="3" name="Immagine 2" descr="Immagine che contiene interni, persona, portatile, tavolo&#10;&#10;Descrizione generata automaticamente">
            <a:extLst>
              <a:ext uri="{FF2B5EF4-FFF2-40B4-BE49-F238E27FC236}">
                <a16:creationId xmlns:a16="http://schemas.microsoft.com/office/drawing/2014/main" id="{802A81D8-548C-4A07-8201-33C438E33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094" y="2798770"/>
            <a:ext cx="1800000" cy="1800000"/>
          </a:xfrm>
          <a:prstGeom prst="rect">
            <a:avLst/>
          </a:prstGeom>
          <a:ln>
            <a:noFill/>
          </a:ln>
          <a:effectLst>
            <a:softEdge rad="112500"/>
          </a:effectLst>
        </p:spPr>
      </p:pic>
      <p:pic>
        <p:nvPicPr>
          <p:cNvPr id="6" name="Immagine 5" descr="Immagine che contiene interni, uomo, persona, finestra&#10;&#10;Descrizione generata automaticamente">
            <a:extLst>
              <a:ext uri="{FF2B5EF4-FFF2-40B4-BE49-F238E27FC236}">
                <a16:creationId xmlns:a16="http://schemas.microsoft.com/office/drawing/2014/main" id="{1E96EC3A-4076-4BC4-BCA4-1E388C5A2D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5935" y="3376324"/>
            <a:ext cx="1728000" cy="1728000"/>
          </a:xfrm>
          <a:prstGeom prst="rect">
            <a:avLst/>
          </a:prstGeom>
          <a:ln>
            <a:noFill/>
          </a:ln>
          <a:effectLst>
            <a:softEdge rad="112500"/>
          </a:effectLst>
        </p:spPr>
      </p:pic>
      <p:sp>
        <p:nvSpPr>
          <p:cNvPr id="23" name="CasellaDiTesto 22">
            <a:extLst>
              <a:ext uri="{FF2B5EF4-FFF2-40B4-BE49-F238E27FC236}">
                <a16:creationId xmlns:a16="http://schemas.microsoft.com/office/drawing/2014/main" id="{600B94E5-062C-4CB7-B018-141C3E78DC1F}"/>
              </a:ext>
            </a:extLst>
          </p:cNvPr>
          <p:cNvSpPr txBox="1"/>
          <p:nvPr/>
        </p:nvSpPr>
        <p:spPr>
          <a:xfrm>
            <a:off x="6315967" y="4986403"/>
            <a:ext cx="3187255" cy="369332"/>
          </a:xfrm>
          <a:prstGeom prst="rect">
            <a:avLst/>
          </a:prstGeom>
          <a:noFill/>
        </p:spPr>
        <p:txBody>
          <a:bodyPr wrap="square" rtlCol="0">
            <a:spAutoFit/>
          </a:bodyPr>
          <a:lstStyle/>
          <a:p>
            <a:pPr algn="ctr"/>
            <a:r>
              <a:rPr lang="en-GB" b="1" dirty="0"/>
              <a:t>ideas presentation</a:t>
            </a:r>
          </a:p>
        </p:txBody>
      </p:sp>
      <p:pic>
        <p:nvPicPr>
          <p:cNvPr id="1026" name="Picture 2" descr="https://cdn3.iconfinder.com/data/icons/people-doing-things-1/90/Presentaton_Idea_-_outline-512.png">
            <a:extLst>
              <a:ext uri="{FF2B5EF4-FFF2-40B4-BE49-F238E27FC236}">
                <a16:creationId xmlns:a16="http://schemas.microsoft.com/office/drawing/2014/main" id="{EE278E9E-CC03-4676-A7B3-BDF23211B9A7}"/>
              </a:ext>
            </a:extLst>
          </p:cNvPr>
          <p:cNvPicPr>
            <a:picLocks noChangeAspect="1" noChangeArrowheads="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174300" y="3448034"/>
            <a:ext cx="715190" cy="667308"/>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a:extLst>
              <a:ext uri="{FF2B5EF4-FFF2-40B4-BE49-F238E27FC236}">
                <a16:creationId xmlns:a16="http://schemas.microsoft.com/office/drawing/2014/main" id="{CF24AD5A-EEA6-4262-AFAA-42E3A6D7EE60}"/>
              </a:ext>
            </a:extLst>
          </p:cNvPr>
          <p:cNvSpPr/>
          <p:nvPr/>
        </p:nvSpPr>
        <p:spPr>
          <a:xfrm>
            <a:off x="-2185482" y="2384256"/>
            <a:ext cx="6096000" cy="646331"/>
          </a:xfrm>
          <a:prstGeom prst="rect">
            <a:avLst/>
          </a:prstGeom>
        </p:spPr>
        <p:txBody>
          <a:bodyPr>
            <a:spAutoFit/>
          </a:bodyPr>
          <a:lstStyle/>
          <a:p>
            <a:pPr algn="ctr"/>
            <a:r>
              <a:rPr lang="en-GB" b="1" dirty="0"/>
              <a:t>participants</a:t>
            </a:r>
          </a:p>
          <a:p>
            <a:pPr algn="ctr"/>
            <a:r>
              <a:rPr lang="en-GB" b="1" dirty="0"/>
              <a:t>registration</a:t>
            </a:r>
            <a:endParaRPr lang="en-GB" dirty="0"/>
          </a:p>
        </p:txBody>
      </p:sp>
      <p:sp>
        <p:nvSpPr>
          <p:cNvPr id="18" name="CasellaDiTesto 17">
            <a:extLst>
              <a:ext uri="{FF2B5EF4-FFF2-40B4-BE49-F238E27FC236}">
                <a16:creationId xmlns:a16="http://schemas.microsoft.com/office/drawing/2014/main" id="{DCF9E0D5-42E7-476D-BD53-35683C1EBBDF}"/>
              </a:ext>
            </a:extLst>
          </p:cNvPr>
          <p:cNvSpPr txBox="1"/>
          <p:nvPr/>
        </p:nvSpPr>
        <p:spPr>
          <a:xfrm>
            <a:off x="10119842" y="4681188"/>
            <a:ext cx="2149949" cy="369332"/>
          </a:xfrm>
          <a:prstGeom prst="rect">
            <a:avLst/>
          </a:prstGeom>
          <a:noFill/>
        </p:spPr>
        <p:txBody>
          <a:bodyPr wrap="none" rtlCol="0">
            <a:spAutoFit/>
          </a:bodyPr>
          <a:lstStyle/>
          <a:p>
            <a:pPr algn="ctr"/>
            <a:r>
              <a:rPr lang="en-GB" b="1" dirty="0"/>
              <a:t>33 hours - no stop</a:t>
            </a:r>
          </a:p>
        </p:txBody>
      </p:sp>
      <p:pic>
        <p:nvPicPr>
          <p:cNvPr id="4" name="Picture 8" descr="coffee, cup icon">
            <a:extLst>
              <a:ext uri="{FF2B5EF4-FFF2-40B4-BE49-F238E27FC236}">
                <a16:creationId xmlns:a16="http://schemas.microsoft.com/office/drawing/2014/main" id="{FE013519-ECBE-41AB-811D-F9C04215D7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6723" y="4624358"/>
            <a:ext cx="414266" cy="4142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offee, cup icon">
            <a:extLst>
              <a:ext uri="{FF2B5EF4-FFF2-40B4-BE49-F238E27FC236}">
                <a16:creationId xmlns:a16="http://schemas.microsoft.com/office/drawing/2014/main" id="{763B2AED-B01C-4FEB-ADC5-26F8B29687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5373" y="4633105"/>
            <a:ext cx="435448" cy="4354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offee, cup icon">
            <a:extLst>
              <a:ext uri="{FF2B5EF4-FFF2-40B4-BE49-F238E27FC236}">
                <a16:creationId xmlns:a16="http://schemas.microsoft.com/office/drawing/2014/main" id="{61C72C0A-35FD-4810-9112-6CA5CB9190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5507" y="4254671"/>
            <a:ext cx="414266" cy="4142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sinessman, sleep, sleeping icon">
            <a:extLst>
              <a:ext uri="{FF2B5EF4-FFF2-40B4-BE49-F238E27FC236}">
                <a16:creationId xmlns:a16="http://schemas.microsoft.com/office/drawing/2014/main" id="{E397A37D-CE65-48F8-A4BD-922C8E5973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4538" y="4446807"/>
            <a:ext cx="1029981" cy="9817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ampion, competition, pedestal, stand, top, winner, winning icon">
            <a:extLst>
              <a:ext uri="{FF2B5EF4-FFF2-40B4-BE49-F238E27FC236}">
                <a16:creationId xmlns:a16="http://schemas.microsoft.com/office/drawing/2014/main" id="{15C654B2-58FD-4526-9A60-2FB1E51DFD1D}"/>
              </a:ext>
            </a:extLst>
          </p:cNvPr>
          <p:cNvPicPr>
            <a:picLocks noChangeAspect="1" noChangeArrowheads="1"/>
          </p:cNvPicPr>
          <p:nvPr/>
        </p:nvPicPr>
        <p:blipFill>
          <a:blip r:embed="rId11" cstate="print">
            <a:biLevel thresh="50000"/>
            <a:extLst>
              <a:ext uri="{28A0092B-C50C-407E-A947-70E740481C1C}">
                <a14:useLocalDpi xmlns:a14="http://schemas.microsoft.com/office/drawing/2010/main" val="0"/>
              </a:ext>
            </a:extLst>
          </a:blip>
          <a:srcRect/>
          <a:stretch>
            <a:fillRect/>
          </a:stretch>
        </p:blipFill>
        <p:spPr bwMode="auto">
          <a:xfrm>
            <a:off x="9366776" y="3754426"/>
            <a:ext cx="1121414" cy="1121414"/>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descr="Immagine che contiene persona, terra, esterni, uomo&#10;&#10;Descrizione generata automaticamente">
            <a:extLst>
              <a:ext uri="{FF2B5EF4-FFF2-40B4-BE49-F238E27FC236}">
                <a16:creationId xmlns:a16="http://schemas.microsoft.com/office/drawing/2014/main" id="{B2B762F2-2CBC-42EF-855C-8F54CE23D0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6283" y="4869160"/>
            <a:ext cx="1652134" cy="1652134"/>
          </a:xfrm>
          <a:prstGeom prst="rect">
            <a:avLst/>
          </a:prstGeom>
          <a:ln>
            <a:noFill/>
          </a:ln>
          <a:effectLst>
            <a:softEdge rad="112500"/>
          </a:effectLst>
        </p:spPr>
      </p:pic>
      <p:sp>
        <p:nvSpPr>
          <p:cNvPr id="30" name="CasellaDiTesto 29">
            <a:extLst>
              <a:ext uri="{FF2B5EF4-FFF2-40B4-BE49-F238E27FC236}">
                <a16:creationId xmlns:a16="http://schemas.microsoft.com/office/drawing/2014/main" id="{7912A065-D739-492C-97FA-5FCEC7B3A1BF}"/>
              </a:ext>
            </a:extLst>
          </p:cNvPr>
          <p:cNvSpPr txBox="1"/>
          <p:nvPr/>
        </p:nvSpPr>
        <p:spPr>
          <a:xfrm>
            <a:off x="8620925" y="6467035"/>
            <a:ext cx="2180405" cy="369332"/>
          </a:xfrm>
          <a:prstGeom prst="rect">
            <a:avLst/>
          </a:prstGeom>
          <a:noFill/>
        </p:spPr>
        <p:txBody>
          <a:bodyPr wrap="none" rtlCol="0">
            <a:spAutoFit/>
          </a:bodyPr>
          <a:lstStyle/>
          <a:p>
            <a:pPr algn="ctr"/>
            <a:r>
              <a:rPr lang="en-GB" b="1" dirty="0"/>
              <a:t>award ceremony </a:t>
            </a:r>
          </a:p>
        </p:txBody>
      </p:sp>
      <p:pic>
        <p:nvPicPr>
          <p:cNvPr id="1038" name="Picture 14" descr="automation, manufacturing, production icon">
            <a:extLst>
              <a:ext uri="{FF2B5EF4-FFF2-40B4-BE49-F238E27FC236}">
                <a16:creationId xmlns:a16="http://schemas.microsoft.com/office/drawing/2014/main" id="{9723FE0B-5356-4058-B5FA-22052401AFC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83174" y="1520232"/>
            <a:ext cx="981821" cy="98182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o 11">
            <a:extLst>
              <a:ext uri="{FF2B5EF4-FFF2-40B4-BE49-F238E27FC236}">
                <a16:creationId xmlns:a16="http://schemas.microsoft.com/office/drawing/2014/main" id="{6C65ECBC-468A-46CC-B6A8-515EF445B155}"/>
              </a:ext>
            </a:extLst>
          </p:cNvPr>
          <p:cNvGrpSpPr/>
          <p:nvPr/>
        </p:nvGrpSpPr>
        <p:grpSpPr>
          <a:xfrm>
            <a:off x="1250495" y="3203975"/>
            <a:ext cx="1100902" cy="1100902"/>
            <a:chOff x="1765143" y="3508345"/>
            <a:chExt cx="1100902" cy="1100902"/>
          </a:xfrm>
        </p:grpSpPr>
        <p:pic>
          <p:nvPicPr>
            <p:cNvPr id="1040" name="Picture 16" descr="interview, meeting, teamwork icon">
              <a:extLst>
                <a:ext uri="{FF2B5EF4-FFF2-40B4-BE49-F238E27FC236}">
                  <a16:creationId xmlns:a16="http://schemas.microsoft.com/office/drawing/2014/main" id="{C7E88AFF-C5B3-4392-9DEC-710B7E547734}"/>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1765143" y="3508345"/>
              <a:ext cx="1100902" cy="11009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ark, question icon">
              <a:extLst>
                <a:ext uri="{FF2B5EF4-FFF2-40B4-BE49-F238E27FC236}">
                  <a16:creationId xmlns:a16="http://schemas.microsoft.com/office/drawing/2014/main" id="{D2FA72BF-0CBC-4C49-A0B3-55FF7BD95088}"/>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2249396" y="3610585"/>
              <a:ext cx="318212" cy="3182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Risultati immagini per ideas icon">
              <a:extLst>
                <a:ext uri="{FF2B5EF4-FFF2-40B4-BE49-F238E27FC236}">
                  <a16:creationId xmlns:a16="http://schemas.microsoft.com/office/drawing/2014/main" id="{101EDFC5-D4E9-45D0-8864-58827324AF1B}"/>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flipH="1">
              <a:off x="1912930" y="3581653"/>
              <a:ext cx="242829" cy="242829"/>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CasellaDiTesto 35">
            <a:extLst>
              <a:ext uri="{FF2B5EF4-FFF2-40B4-BE49-F238E27FC236}">
                <a16:creationId xmlns:a16="http://schemas.microsoft.com/office/drawing/2014/main" id="{F139CF77-0C2B-4269-8C56-684FEA24C4F9}"/>
              </a:ext>
            </a:extLst>
          </p:cNvPr>
          <p:cNvSpPr txBox="1"/>
          <p:nvPr/>
        </p:nvSpPr>
        <p:spPr>
          <a:xfrm>
            <a:off x="2203421" y="3832440"/>
            <a:ext cx="1604928" cy="646331"/>
          </a:xfrm>
          <a:prstGeom prst="rect">
            <a:avLst/>
          </a:prstGeom>
          <a:noFill/>
        </p:spPr>
        <p:txBody>
          <a:bodyPr wrap="none" rtlCol="0">
            <a:spAutoFit/>
          </a:bodyPr>
          <a:lstStyle/>
          <a:p>
            <a:pPr algn="ctr"/>
            <a:r>
              <a:rPr lang="en-GB" b="1" dirty="0"/>
              <a:t>challenges</a:t>
            </a:r>
          </a:p>
          <a:p>
            <a:pPr algn="ctr"/>
            <a:r>
              <a:rPr lang="en-GB" b="1" dirty="0"/>
              <a:t>presentation</a:t>
            </a:r>
          </a:p>
        </p:txBody>
      </p:sp>
      <p:pic>
        <p:nvPicPr>
          <p:cNvPr id="16" name="Immagine 15">
            <a:extLst>
              <a:ext uri="{FF2B5EF4-FFF2-40B4-BE49-F238E27FC236}">
                <a16:creationId xmlns:a16="http://schemas.microsoft.com/office/drawing/2014/main" id="{EBE17357-774C-458A-AB5F-20FCD324202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6384759">
            <a:off x="2163757" y="2363784"/>
            <a:ext cx="1640962" cy="1640962"/>
          </a:xfrm>
          <a:prstGeom prst="rect">
            <a:avLst/>
          </a:prstGeom>
          <a:ln>
            <a:noFill/>
          </a:ln>
          <a:effectLst>
            <a:softEdge rad="112500"/>
          </a:effectLst>
        </p:spPr>
      </p:pic>
      <p:pic>
        <p:nvPicPr>
          <p:cNvPr id="20" name="Immagine 19" descr="Immagine che contiene persona, uomo, esterni, edificio&#10;&#10;Descrizione generata automaticamente">
            <a:extLst>
              <a:ext uri="{FF2B5EF4-FFF2-40B4-BE49-F238E27FC236}">
                <a16:creationId xmlns:a16="http://schemas.microsoft.com/office/drawing/2014/main" id="{B4EFB143-E9B0-4EF7-A730-17DEDDC0437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8768" y="964236"/>
            <a:ext cx="1656000" cy="1649107"/>
          </a:xfrm>
          <a:prstGeom prst="rect">
            <a:avLst/>
          </a:prstGeom>
          <a:ln>
            <a:noFill/>
          </a:ln>
          <a:effectLst>
            <a:softEdge rad="112500"/>
          </a:effectLst>
        </p:spPr>
      </p:pic>
      <p:pic>
        <p:nvPicPr>
          <p:cNvPr id="41" name="Picture 8" descr="https://cdn3.iconfinder.com/data/icons/conference-and-meeting/512/19-512.png">
            <a:extLst>
              <a:ext uri="{FF2B5EF4-FFF2-40B4-BE49-F238E27FC236}">
                <a16:creationId xmlns:a16="http://schemas.microsoft.com/office/drawing/2014/main" id="{7A5185E1-8720-4EF9-A0DF-F599CDE2D54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319" y="849815"/>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llaboration, handshake, partnership icon">
            <a:extLst>
              <a:ext uri="{FF2B5EF4-FFF2-40B4-BE49-F238E27FC236}">
                <a16:creationId xmlns:a16="http://schemas.microsoft.com/office/drawing/2014/main" id="{C6D10DDE-C951-4EFF-A973-F1270F39EB8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367711" y="5550226"/>
            <a:ext cx="724316" cy="7243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rriculum, cv, job, portfolio icon">
            <a:extLst>
              <a:ext uri="{FF2B5EF4-FFF2-40B4-BE49-F238E27FC236}">
                <a16:creationId xmlns:a16="http://schemas.microsoft.com/office/drawing/2014/main" id="{9DA4DBA6-1D9A-4727-9F83-D32E4EB4234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480272" y="6168814"/>
            <a:ext cx="724315" cy="724315"/>
          </a:xfrm>
          <a:prstGeom prst="rect">
            <a:avLst/>
          </a:prstGeom>
          <a:noFill/>
          <a:extLst>
            <a:ext uri="{909E8E84-426E-40DD-AFC4-6F175D3DCCD1}">
              <a14:hiddenFill xmlns:a14="http://schemas.microsoft.com/office/drawing/2010/main">
                <a:solidFill>
                  <a:srgbClr val="FFFFFF"/>
                </a:solidFill>
              </a14:hiddenFill>
            </a:ext>
          </a:extLst>
        </p:spPr>
      </p:pic>
      <p:sp>
        <p:nvSpPr>
          <p:cNvPr id="27" name="Rettangolo 26">
            <a:extLst>
              <a:ext uri="{FF2B5EF4-FFF2-40B4-BE49-F238E27FC236}">
                <a16:creationId xmlns:a16="http://schemas.microsoft.com/office/drawing/2014/main" id="{0B2489CF-8390-4189-9E6A-27153B8D6FDE}"/>
              </a:ext>
            </a:extLst>
          </p:cNvPr>
          <p:cNvSpPr/>
          <p:nvPr/>
        </p:nvSpPr>
        <p:spPr>
          <a:xfrm>
            <a:off x="7234484" y="731376"/>
            <a:ext cx="4339125" cy="923330"/>
          </a:xfrm>
          <a:prstGeom prst="rect">
            <a:avLst/>
          </a:prstGeom>
        </p:spPr>
        <p:txBody>
          <a:bodyPr wrap="square">
            <a:spAutoFit/>
          </a:bodyPr>
          <a:lstStyle/>
          <a:p>
            <a:pPr marL="285750" indent="-285750">
              <a:buFont typeface="Arial" panose="020B0604020202020204" pitchFamily="34" charset="0"/>
              <a:buChar char="•"/>
            </a:pPr>
            <a:r>
              <a:rPr lang="en-GB" dirty="0">
                <a:latin typeface="Calibri" panose="020F0502020204030204" pitchFamily="34" charset="0"/>
                <a:ea typeface="Calibri" panose="020F0502020204030204" pitchFamily="34" charset="0"/>
              </a:rPr>
              <a:t>According to the Hackathon format, ManuThon is a competition focused on Manufacturing.</a:t>
            </a:r>
            <a:endParaRPr lang="en-GB" dirty="0"/>
          </a:p>
        </p:txBody>
      </p:sp>
      <p:sp>
        <p:nvSpPr>
          <p:cNvPr id="28" name="Rettangolo 27">
            <a:extLst>
              <a:ext uri="{FF2B5EF4-FFF2-40B4-BE49-F238E27FC236}">
                <a16:creationId xmlns:a16="http://schemas.microsoft.com/office/drawing/2014/main" id="{458282FB-5343-4346-A8B8-6F8E990F3070}"/>
              </a:ext>
            </a:extLst>
          </p:cNvPr>
          <p:cNvSpPr/>
          <p:nvPr/>
        </p:nvSpPr>
        <p:spPr>
          <a:xfrm>
            <a:off x="7197213" y="1550138"/>
            <a:ext cx="5072578" cy="1754326"/>
          </a:xfrm>
          <a:prstGeom prst="rect">
            <a:avLst/>
          </a:prstGeom>
        </p:spPr>
        <p:txBody>
          <a:bodyPr wrap="square">
            <a:spAutoFit/>
          </a:bodyPr>
          <a:lstStyle/>
          <a:p>
            <a:pPr marL="284400" indent="-285750">
              <a:buFont typeface="Arial" panose="020B0604020202020204" pitchFamily="34" charset="0"/>
              <a:buChar char="•"/>
            </a:pPr>
            <a:r>
              <a:rPr lang="en-GB" dirty="0">
                <a:latin typeface="Calibri" panose="020F0502020204030204" pitchFamily="34" charset="0"/>
                <a:ea typeface="Calibri" panose="020F0502020204030204" pitchFamily="34" charset="0"/>
              </a:rPr>
              <a:t>Brilliant and selected Youngs from all over Italy</a:t>
            </a:r>
          </a:p>
          <a:p>
            <a:pPr marL="284400"/>
            <a:r>
              <a:rPr lang="en-GB" dirty="0">
                <a:latin typeface="Calibri" panose="020F0502020204030204" pitchFamily="34" charset="0"/>
                <a:ea typeface="Calibri" panose="020F0502020204030204" pitchFamily="34" charset="0"/>
              </a:rPr>
              <a:t>(degree and master degree students, PhD candidates, graduated, etc.) will participate to the competition trying to conceive and develop new ideas in order to reply to the challenges defined by manufacturing industries.</a:t>
            </a:r>
          </a:p>
        </p:txBody>
      </p:sp>
      <p:sp>
        <p:nvSpPr>
          <p:cNvPr id="29" name="Rettangolo 28">
            <a:extLst>
              <a:ext uri="{FF2B5EF4-FFF2-40B4-BE49-F238E27FC236}">
                <a16:creationId xmlns:a16="http://schemas.microsoft.com/office/drawing/2014/main" id="{F04C922B-4418-4406-8EA2-5AB7343C132A}"/>
              </a:ext>
            </a:extLst>
          </p:cNvPr>
          <p:cNvSpPr/>
          <p:nvPr/>
        </p:nvSpPr>
        <p:spPr>
          <a:xfrm>
            <a:off x="29679" y="5269521"/>
            <a:ext cx="3778670" cy="1477328"/>
          </a:xfrm>
          <a:prstGeom prst="rect">
            <a:avLst/>
          </a:prstGeom>
        </p:spPr>
        <p:txBody>
          <a:bodyPr wrap="square">
            <a:spAutoFit/>
          </a:bodyPr>
          <a:lstStyle/>
          <a:p>
            <a:r>
              <a:rPr lang="en-GB" b="1" dirty="0">
                <a:latin typeface="Calibri" panose="020F0502020204030204" pitchFamily="34" charset="0"/>
                <a:ea typeface="Calibri" panose="020F0502020204030204" pitchFamily="34" charset="0"/>
              </a:rPr>
              <a:t>The goal of ManuThon is to foster the</a:t>
            </a:r>
          </a:p>
          <a:p>
            <a:r>
              <a:rPr lang="en-GB" b="1" dirty="0">
                <a:latin typeface="Calibri" panose="020F0502020204030204" pitchFamily="34" charset="0"/>
                <a:ea typeface="Calibri" panose="020F0502020204030204" pitchFamily="34" charset="0"/>
              </a:rPr>
              <a:t>date and the interaction between young persons and companies in an unconventional and unformal context.  </a:t>
            </a:r>
            <a:endParaRPr lang="en-GB" dirty="0"/>
          </a:p>
        </p:txBody>
      </p:sp>
      <p:pic>
        <p:nvPicPr>
          <p:cNvPr id="8" name="Picture 10" descr="https://cdn1.iconfinder.com/data/icons/clock-faces-1-12/100/Clock-10-256.png">
            <a:extLst>
              <a:ext uri="{FF2B5EF4-FFF2-40B4-BE49-F238E27FC236}">
                <a16:creationId xmlns:a16="http://schemas.microsoft.com/office/drawing/2014/main" id="{1A3FE0D6-5670-47EE-805B-CA4A98BD7F4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2141" y="734405"/>
            <a:ext cx="366123" cy="3661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https://cdn1.iconfinder.com/data/icons/clock-faces-1-12/100/Clock-10-256.png">
            <a:extLst>
              <a:ext uri="{FF2B5EF4-FFF2-40B4-BE49-F238E27FC236}">
                <a16:creationId xmlns:a16="http://schemas.microsoft.com/office/drawing/2014/main" id="{5F91CCD8-2332-4B7C-8497-28522726737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18645" y="2319259"/>
            <a:ext cx="366123" cy="3661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ttps://cdn1.iconfinder.com/data/icons/clock-faces-1-12/100/Clock-10-256.png">
            <a:extLst>
              <a:ext uri="{FF2B5EF4-FFF2-40B4-BE49-F238E27FC236}">
                <a16:creationId xmlns:a16="http://schemas.microsoft.com/office/drawing/2014/main" id="{CE419A45-D880-4B22-B614-11479DB93B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49371" y="3903297"/>
            <a:ext cx="366123" cy="3661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https://cdn1.iconfinder.com/data/icons/clock-faces-1-12/100/Clock-10-256.png">
            <a:extLst>
              <a:ext uri="{FF2B5EF4-FFF2-40B4-BE49-F238E27FC236}">
                <a16:creationId xmlns:a16="http://schemas.microsoft.com/office/drawing/2014/main" id="{BE570D83-087E-45E2-8665-BCFBC57F4C7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960826" y="5428508"/>
            <a:ext cx="366123" cy="366123"/>
          </a:xfrm>
          <a:prstGeom prst="rect">
            <a:avLst/>
          </a:prstGeom>
          <a:noFill/>
          <a:extLst>
            <a:ext uri="{909E8E84-426E-40DD-AFC4-6F175D3DCCD1}">
              <a14:hiddenFill xmlns:a14="http://schemas.microsoft.com/office/drawing/2010/main">
                <a:solidFill>
                  <a:srgbClr val="FFFFFF"/>
                </a:solidFill>
              </a14:hiddenFill>
            </a:ext>
          </a:extLst>
        </p:spPr>
      </p:pic>
      <p:sp>
        <p:nvSpPr>
          <p:cNvPr id="44" name="CasellaDiTesto 43">
            <a:extLst>
              <a:ext uri="{FF2B5EF4-FFF2-40B4-BE49-F238E27FC236}">
                <a16:creationId xmlns:a16="http://schemas.microsoft.com/office/drawing/2014/main" id="{B193E5ED-A1FE-40C9-9CED-29E0B199E82D}"/>
              </a:ext>
            </a:extLst>
          </p:cNvPr>
          <p:cNvSpPr txBox="1"/>
          <p:nvPr/>
        </p:nvSpPr>
        <p:spPr>
          <a:xfrm>
            <a:off x="1044386" y="664044"/>
            <a:ext cx="1067920" cy="369332"/>
          </a:xfrm>
          <a:prstGeom prst="rect">
            <a:avLst/>
          </a:prstGeom>
          <a:noFill/>
        </p:spPr>
        <p:txBody>
          <a:bodyPr wrap="none" rtlCol="0">
            <a:spAutoFit/>
          </a:bodyPr>
          <a:lstStyle/>
          <a:p>
            <a:pPr algn="ctr"/>
            <a:r>
              <a:rPr lang="en-GB" b="1" dirty="0"/>
              <a:t>0 - start </a:t>
            </a:r>
          </a:p>
        </p:txBody>
      </p:sp>
      <p:sp>
        <p:nvSpPr>
          <p:cNvPr id="45" name="CasellaDiTesto 44">
            <a:extLst>
              <a:ext uri="{FF2B5EF4-FFF2-40B4-BE49-F238E27FC236}">
                <a16:creationId xmlns:a16="http://schemas.microsoft.com/office/drawing/2014/main" id="{08732242-E78B-47AB-9900-D9419E2C51B2}"/>
              </a:ext>
            </a:extLst>
          </p:cNvPr>
          <p:cNvSpPr txBox="1"/>
          <p:nvPr/>
        </p:nvSpPr>
        <p:spPr>
          <a:xfrm>
            <a:off x="2001556" y="1873522"/>
            <a:ext cx="1234633" cy="369332"/>
          </a:xfrm>
          <a:prstGeom prst="rect">
            <a:avLst/>
          </a:prstGeom>
          <a:noFill/>
        </p:spPr>
        <p:txBody>
          <a:bodyPr wrap="none" rtlCol="0">
            <a:spAutoFit/>
          </a:bodyPr>
          <a:lstStyle/>
          <a:p>
            <a:pPr algn="ctr"/>
            <a:r>
              <a:rPr lang="en-GB" b="1" dirty="0"/>
              <a:t>2.5 hours </a:t>
            </a:r>
          </a:p>
        </p:txBody>
      </p:sp>
      <p:pic>
        <p:nvPicPr>
          <p:cNvPr id="46" name="Picture 10" descr="https://cdn1.iconfinder.com/data/icons/clock-faces-1-12/100/Clock-10-256.png">
            <a:extLst>
              <a:ext uri="{FF2B5EF4-FFF2-40B4-BE49-F238E27FC236}">
                <a16:creationId xmlns:a16="http://schemas.microsoft.com/office/drawing/2014/main" id="{0F1A87F7-74E7-4037-BEE5-DBF465851A2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47733" y="3857786"/>
            <a:ext cx="366123" cy="366123"/>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60529A16-80FA-4542-AA8C-29506CF3F016}"/>
              </a:ext>
            </a:extLst>
          </p:cNvPr>
          <p:cNvSpPr txBox="1"/>
          <p:nvPr/>
        </p:nvSpPr>
        <p:spPr>
          <a:xfrm>
            <a:off x="3770192" y="3330425"/>
            <a:ext cx="1040671" cy="369332"/>
          </a:xfrm>
          <a:prstGeom prst="rect">
            <a:avLst/>
          </a:prstGeom>
          <a:noFill/>
        </p:spPr>
        <p:txBody>
          <a:bodyPr wrap="none" rtlCol="0">
            <a:spAutoFit/>
          </a:bodyPr>
          <a:lstStyle/>
          <a:p>
            <a:pPr algn="ctr"/>
            <a:r>
              <a:rPr lang="en-GB" b="1" dirty="0"/>
              <a:t>5 hours </a:t>
            </a:r>
          </a:p>
        </p:txBody>
      </p:sp>
      <p:sp>
        <p:nvSpPr>
          <p:cNvPr id="48" name="CasellaDiTesto 47">
            <a:extLst>
              <a:ext uri="{FF2B5EF4-FFF2-40B4-BE49-F238E27FC236}">
                <a16:creationId xmlns:a16="http://schemas.microsoft.com/office/drawing/2014/main" id="{E6F28939-17DF-48BF-8B35-A6D250012829}"/>
              </a:ext>
            </a:extLst>
          </p:cNvPr>
          <p:cNvSpPr txBox="1"/>
          <p:nvPr/>
        </p:nvSpPr>
        <p:spPr>
          <a:xfrm>
            <a:off x="6179597" y="3376324"/>
            <a:ext cx="1170513" cy="369332"/>
          </a:xfrm>
          <a:prstGeom prst="rect">
            <a:avLst/>
          </a:prstGeom>
          <a:noFill/>
        </p:spPr>
        <p:txBody>
          <a:bodyPr wrap="none" rtlCol="0">
            <a:spAutoFit/>
          </a:bodyPr>
          <a:lstStyle/>
          <a:p>
            <a:pPr algn="ctr"/>
            <a:r>
              <a:rPr lang="en-GB" b="1" dirty="0"/>
              <a:t>29 hours </a:t>
            </a:r>
          </a:p>
        </p:txBody>
      </p:sp>
      <p:pic>
        <p:nvPicPr>
          <p:cNvPr id="15" name="Picture 18" descr="ban, lock, unable icon">
            <a:extLst>
              <a:ext uri="{FF2B5EF4-FFF2-40B4-BE49-F238E27FC236}">
                <a16:creationId xmlns:a16="http://schemas.microsoft.com/office/drawing/2014/main" id="{F65C41EB-3E62-4E48-BF60-CF61BF73E07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22726" y="4480038"/>
            <a:ext cx="1388559" cy="13885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moon, night, sleep icon">
            <a:extLst>
              <a:ext uri="{FF2B5EF4-FFF2-40B4-BE49-F238E27FC236}">
                <a16:creationId xmlns:a16="http://schemas.microsoft.com/office/drawing/2014/main" id="{18D2117C-246E-46C6-91CF-0C5D21FB627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04057" y="4286076"/>
            <a:ext cx="402726" cy="402726"/>
          </a:xfrm>
          <a:prstGeom prst="rect">
            <a:avLst/>
          </a:prstGeom>
          <a:noFill/>
          <a:extLst>
            <a:ext uri="{909E8E84-426E-40DD-AFC4-6F175D3DCCD1}">
              <a14:hiddenFill xmlns:a14="http://schemas.microsoft.com/office/drawing/2010/main">
                <a:solidFill>
                  <a:srgbClr val="FFFFFF"/>
                </a:solidFill>
              </a14:hiddenFill>
            </a:ext>
          </a:extLst>
        </p:spPr>
      </p:pic>
      <p:sp>
        <p:nvSpPr>
          <p:cNvPr id="53" name="Rettangolo 52">
            <a:extLst>
              <a:ext uri="{FF2B5EF4-FFF2-40B4-BE49-F238E27FC236}">
                <a16:creationId xmlns:a16="http://schemas.microsoft.com/office/drawing/2014/main" id="{A7ABF529-65C4-432F-8F33-86143C94B341}"/>
              </a:ext>
            </a:extLst>
          </p:cNvPr>
          <p:cNvSpPr/>
          <p:nvPr/>
        </p:nvSpPr>
        <p:spPr>
          <a:xfrm>
            <a:off x="4014783" y="5905714"/>
            <a:ext cx="3778670" cy="954107"/>
          </a:xfrm>
          <a:prstGeom prst="rect">
            <a:avLst/>
          </a:prstGeom>
        </p:spPr>
        <p:txBody>
          <a:bodyPr wrap="square">
            <a:spAutoFit/>
          </a:bodyPr>
          <a:lstStyle/>
          <a:p>
            <a:pPr algn="ctr"/>
            <a:r>
              <a:rPr lang="it-IT" sz="2800" b="1" dirty="0">
                <a:latin typeface="Calibri" panose="020F0502020204030204" pitchFamily="34" charset="0"/>
                <a:ea typeface="Calibri" panose="020F0502020204030204" pitchFamily="34" charset="0"/>
              </a:rPr>
              <a:t>FREE OF CHARGE</a:t>
            </a:r>
          </a:p>
          <a:p>
            <a:pPr algn="ctr"/>
            <a:r>
              <a:rPr lang="it-IT" sz="2800" b="1" dirty="0">
                <a:latin typeface="Calibri" panose="020F0502020204030204" pitchFamily="34" charset="0"/>
              </a:rPr>
              <a:t>PARTICIPATION</a:t>
            </a:r>
            <a:endParaRPr lang="en-GB" sz="2800" dirty="0"/>
          </a:p>
        </p:txBody>
      </p:sp>
    </p:spTree>
    <p:extLst>
      <p:ext uri="{BB962C8B-B14F-4D97-AF65-F5344CB8AC3E}">
        <p14:creationId xmlns:p14="http://schemas.microsoft.com/office/powerpoint/2010/main" val="26394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60698"/>
            <a:ext cx="11582400" cy="5997302"/>
          </a:xfrm>
        </p:spPr>
        <p:txBody>
          <a:bodyPr>
            <a:normAutofit/>
          </a:bodyPr>
          <a:lstStyle/>
          <a:p>
            <a:pPr algn="just">
              <a:buFont typeface="Arial" panose="020B0604020202020204" pitchFamily="34" charset="0"/>
              <a:buChar char="•"/>
            </a:pPr>
            <a:r>
              <a:rPr lang="en-GB" sz="2000" b="1" dirty="0">
                <a:solidFill>
                  <a:schemeClr val="accent6">
                    <a:lumMod val="50000"/>
                  </a:schemeClr>
                </a:solidFill>
              </a:rPr>
              <a:t>ManuThon</a:t>
            </a:r>
            <a:r>
              <a:rPr lang="en-GB" sz="2000" dirty="0"/>
              <a:t> is aimed at about </a:t>
            </a:r>
            <a:r>
              <a:rPr lang="en-GB" sz="2000" b="1" dirty="0">
                <a:solidFill>
                  <a:schemeClr val="accent6">
                    <a:lumMod val="50000"/>
                  </a:schemeClr>
                </a:solidFill>
              </a:rPr>
              <a:t>100 participants</a:t>
            </a:r>
            <a:r>
              <a:rPr lang="en-GB" sz="2000" dirty="0"/>
              <a:t>, brilliant and selected Youngs from the main Italian universities (degree and master degree students, PhD candidates, graduated, etc.)  that want to put themselves to the tests with technological challenges proposed by companies.</a:t>
            </a:r>
          </a:p>
          <a:p>
            <a:pPr algn="just">
              <a:buFont typeface="Arial" panose="020B0604020202020204" pitchFamily="34" charset="0"/>
              <a:buChar char="•"/>
            </a:pPr>
            <a:endParaRPr lang="it-IT" sz="2000" dirty="0"/>
          </a:p>
          <a:p>
            <a:pPr marL="64008" indent="0" algn="just">
              <a:buNone/>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en-US" sz="2000" dirty="0"/>
          </a:p>
          <a:p>
            <a:pPr algn="just">
              <a:buFont typeface="Arial" panose="020B0604020202020204" pitchFamily="34" charset="0"/>
              <a:buChar char="•"/>
            </a:pPr>
            <a:endParaRPr lang="en-US" sz="2000" dirty="0"/>
          </a:p>
          <a:p>
            <a:pPr algn="just">
              <a:buFont typeface="Arial" panose="020B0604020202020204" pitchFamily="34" charset="0"/>
              <a:buChar char="•"/>
            </a:pPr>
            <a:r>
              <a:rPr lang="en-US" sz="2000" dirty="0"/>
              <a:t>In a limited time period (33 hours non-stop), the participants should develop a </a:t>
            </a:r>
            <a:r>
              <a:rPr lang="en-US" sz="2000" b="1" dirty="0">
                <a:solidFill>
                  <a:schemeClr val="accent6">
                    <a:lumMod val="50000"/>
                  </a:schemeClr>
                </a:solidFill>
              </a:rPr>
              <a:t>project</a:t>
            </a:r>
            <a:r>
              <a:rPr lang="en-US" sz="2000" dirty="0"/>
              <a:t> or propose an </a:t>
            </a:r>
            <a:r>
              <a:rPr lang="en-US" sz="2000" b="1" dirty="0">
                <a:solidFill>
                  <a:schemeClr val="accent6">
                    <a:lumMod val="50000"/>
                  </a:schemeClr>
                </a:solidFill>
              </a:rPr>
              <a:t>idea</a:t>
            </a:r>
            <a:r>
              <a:rPr lang="en-US" sz="2000" dirty="0"/>
              <a:t> or conceive a </a:t>
            </a:r>
            <a:r>
              <a:rPr lang="en-US" sz="2000" b="1" dirty="0">
                <a:solidFill>
                  <a:schemeClr val="accent6">
                    <a:lumMod val="50000"/>
                  </a:schemeClr>
                </a:solidFill>
              </a:rPr>
              <a:t>new product</a:t>
            </a:r>
            <a:r>
              <a:rPr lang="en-US" sz="2000" dirty="0"/>
              <a:t> or develop an </a:t>
            </a:r>
            <a:r>
              <a:rPr lang="en-US" sz="2000" b="1" dirty="0">
                <a:solidFill>
                  <a:schemeClr val="accent6">
                    <a:lumMod val="50000"/>
                  </a:schemeClr>
                </a:solidFill>
              </a:rPr>
              <a:t>app</a:t>
            </a:r>
            <a:r>
              <a:rPr lang="en-US" sz="2000" dirty="0"/>
              <a:t> or a </a:t>
            </a:r>
            <a:r>
              <a:rPr lang="en-US" sz="2000" b="1" dirty="0">
                <a:solidFill>
                  <a:schemeClr val="accent6">
                    <a:lumMod val="50000"/>
                  </a:schemeClr>
                </a:solidFill>
              </a:rPr>
              <a:t>code</a:t>
            </a:r>
            <a:r>
              <a:rPr lang="en-US" sz="2000" dirty="0"/>
              <a:t>, etc. to tackle the defined technological challenges</a:t>
            </a:r>
            <a:endParaRPr lang="it-IT" sz="2000" dirty="0"/>
          </a:p>
          <a:p>
            <a:pPr marL="64008" indent="0" algn="just">
              <a:buNone/>
            </a:pPr>
            <a:endParaRPr lang="it-IT" sz="2000" dirty="0"/>
          </a:p>
        </p:txBody>
      </p:sp>
      <p:sp>
        <p:nvSpPr>
          <p:cNvPr id="2" name="Title 1"/>
          <p:cNvSpPr>
            <a:spLocks noGrp="1"/>
          </p:cNvSpPr>
          <p:nvPr>
            <p:ph type="title"/>
          </p:nvPr>
        </p:nvSpPr>
        <p:spPr>
          <a:xfrm>
            <a:off x="335360" y="-243408"/>
            <a:ext cx="10972800" cy="1104106"/>
          </a:xfrm>
        </p:spPr>
        <p:txBody>
          <a:bodyPr/>
          <a:lstStyle/>
          <a:p>
            <a:pPr algn="ctr"/>
            <a:r>
              <a:rPr lang="en-GB" b="1" dirty="0">
                <a:solidFill>
                  <a:schemeClr val="accent6">
                    <a:lumMod val="50000"/>
                  </a:schemeClr>
                </a:solidFill>
              </a:rPr>
              <a:t>ManuThon in pills</a:t>
            </a:r>
          </a:p>
        </p:txBody>
      </p:sp>
      <p:pic>
        <p:nvPicPr>
          <p:cNvPr id="1029" name="Picture 5" descr="growth, hacking icon">
            <a:extLst>
              <a:ext uri="{FF2B5EF4-FFF2-40B4-BE49-F238E27FC236}">
                <a16:creationId xmlns:a16="http://schemas.microsoft.com/office/drawing/2014/main" id="{29CBCBFC-8FA7-462D-B3E0-FD5071F870C6}"/>
              </a:ext>
            </a:extLst>
          </p:cNvPr>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8597957" y="3429000"/>
            <a:ext cx="944364" cy="94436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onnections, electronics, hierarchy, technology, users icon">
            <a:extLst>
              <a:ext uri="{FF2B5EF4-FFF2-40B4-BE49-F238E27FC236}">
                <a16:creationId xmlns:a16="http://schemas.microsoft.com/office/drawing/2014/main" id="{9C7F345B-BD4C-493A-99C0-A2DDCC4AF4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587" y="3062940"/>
            <a:ext cx="1140452" cy="114045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rain, brainstorming, idea icon">
            <a:extLst>
              <a:ext uri="{FF2B5EF4-FFF2-40B4-BE49-F238E27FC236}">
                <a16:creationId xmlns:a16="http://schemas.microsoft.com/office/drawing/2014/main" id="{E2F08974-FB7A-414A-8B0C-F115C8B88802}"/>
              </a:ext>
            </a:extLst>
          </p:cNvPr>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4208195" y="3545705"/>
            <a:ext cx="417424" cy="41742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3d model, 3d modeling, 3d printer, 3d surface, additive manufacturing icon">
            <a:extLst>
              <a:ext uri="{FF2B5EF4-FFF2-40B4-BE49-F238E27FC236}">
                <a16:creationId xmlns:a16="http://schemas.microsoft.com/office/drawing/2014/main" id="{8D0DF322-A845-462D-B8C5-02061D7482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373" y="2813474"/>
            <a:ext cx="1504146" cy="150414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agriculture, drones, farming, future, survey icon">
            <a:extLst>
              <a:ext uri="{FF2B5EF4-FFF2-40B4-BE49-F238E27FC236}">
                <a16:creationId xmlns:a16="http://schemas.microsoft.com/office/drawing/2014/main" id="{C4577A39-134F-4464-9285-457AF58F9B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36564" y="2362190"/>
            <a:ext cx="1629956" cy="1629956"/>
          </a:xfrm>
          <a:prstGeom prst="rect">
            <a:avLst/>
          </a:prstGeom>
          <a:noFill/>
          <a:extLst>
            <a:ext uri="{909E8E84-426E-40DD-AFC4-6F175D3DCCD1}">
              <a14:hiddenFill xmlns:a14="http://schemas.microsoft.com/office/drawing/2010/main">
                <a:solidFill>
                  <a:srgbClr val="FFFFFF"/>
                </a:solidFill>
              </a14:hiddenFill>
            </a:ext>
          </a:extLst>
        </p:spPr>
      </p:pic>
      <p:sp>
        <p:nvSpPr>
          <p:cNvPr id="6" name="Freccia a destra 5">
            <a:extLst>
              <a:ext uri="{FF2B5EF4-FFF2-40B4-BE49-F238E27FC236}">
                <a16:creationId xmlns:a16="http://schemas.microsoft.com/office/drawing/2014/main" id="{AF679954-08A9-4E60-AF55-EB7F13EBE6F6}"/>
              </a:ext>
            </a:extLst>
          </p:cNvPr>
          <p:cNvSpPr/>
          <p:nvPr/>
        </p:nvSpPr>
        <p:spPr>
          <a:xfrm>
            <a:off x="7581397" y="3435362"/>
            <a:ext cx="648072"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9" name="Picture 15" descr="data, extraction, fabrication, head, knowledge, lab, science, sharing icon">
            <a:extLst>
              <a:ext uri="{FF2B5EF4-FFF2-40B4-BE49-F238E27FC236}">
                <a16:creationId xmlns:a16="http://schemas.microsoft.com/office/drawing/2014/main" id="{4B1D356C-4D1E-448D-AAC9-F67778353C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751229" y="2852936"/>
            <a:ext cx="1830168" cy="171028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daily, flow, issues, organization, realization icon">
            <a:extLst>
              <a:ext uri="{FF2B5EF4-FFF2-40B4-BE49-F238E27FC236}">
                <a16:creationId xmlns:a16="http://schemas.microsoft.com/office/drawing/2014/main" id="{D97C2DC1-0393-4FBB-8B50-29A88A2DF5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9578" y="2296074"/>
            <a:ext cx="1418300" cy="14183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badge, new, sticker icon">
            <a:extLst>
              <a:ext uri="{FF2B5EF4-FFF2-40B4-BE49-F238E27FC236}">
                <a16:creationId xmlns:a16="http://schemas.microsoft.com/office/drawing/2014/main" id="{FE486B6F-6F29-4D7E-A05B-D1CB87C787E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5625" y="2250178"/>
            <a:ext cx="758632" cy="60898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2AA081F-CE23-4E6C-9A28-B74B5A03FB81}"/>
              </a:ext>
            </a:extLst>
          </p:cNvPr>
          <p:cNvSpPr txBox="1"/>
          <p:nvPr/>
        </p:nvSpPr>
        <p:spPr>
          <a:xfrm>
            <a:off x="3454728" y="3330282"/>
            <a:ext cx="495649" cy="707886"/>
          </a:xfrm>
          <a:prstGeom prst="rect">
            <a:avLst/>
          </a:prstGeom>
          <a:noFill/>
        </p:spPr>
        <p:txBody>
          <a:bodyPr wrap="none" rtlCol="0">
            <a:spAutoFit/>
          </a:bodyPr>
          <a:lstStyle/>
          <a:p>
            <a:r>
              <a:rPr lang="en-GB" sz="4000" dirty="0"/>
              <a:t>+</a:t>
            </a:r>
          </a:p>
        </p:txBody>
      </p:sp>
      <p:sp>
        <p:nvSpPr>
          <p:cNvPr id="16" name="Freccia a destra 15">
            <a:extLst>
              <a:ext uri="{FF2B5EF4-FFF2-40B4-BE49-F238E27FC236}">
                <a16:creationId xmlns:a16="http://schemas.microsoft.com/office/drawing/2014/main" id="{96A94B45-BEFD-4474-BB2B-08968C850F79}"/>
              </a:ext>
            </a:extLst>
          </p:cNvPr>
          <p:cNvSpPr/>
          <p:nvPr/>
        </p:nvSpPr>
        <p:spPr>
          <a:xfrm>
            <a:off x="5194543" y="3504205"/>
            <a:ext cx="648072"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5" name="Picture 21" descr="industry, robot icon">
            <a:extLst>
              <a:ext uri="{FF2B5EF4-FFF2-40B4-BE49-F238E27FC236}">
                <a16:creationId xmlns:a16="http://schemas.microsoft.com/office/drawing/2014/main" id="{58920602-B16E-40FE-B1D9-DD4B495AB68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090" y="2379859"/>
            <a:ext cx="1310523" cy="131052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ttore 2 16">
            <a:extLst>
              <a:ext uri="{FF2B5EF4-FFF2-40B4-BE49-F238E27FC236}">
                <a16:creationId xmlns:a16="http://schemas.microsoft.com/office/drawing/2014/main" id="{43A813B6-1BBF-432D-9585-4048D5275475}"/>
              </a:ext>
            </a:extLst>
          </p:cNvPr>
          <p:cNvCxnSpPr/>
          <p:nvPr/>
        </p:nvCxnSpPr>
        <p:spPr>
          <a:xfrm>
            <a:off x="142548" y="4753932"/>
            <a:ext cx="709066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A6B093B0-4B1B-4F08-BEEF-1B38E14D305D}"/>
              </a:ext>
            </a:extLst>
          </p:cNvPr>
          <p:cNvSpPr txBox="1"/>
          <p:nvPr/>
        </p:nvSpPr>
        <p:spPr>
          <a:xfrm>
            <a:off x="1578701" y="4367250"/>
            <a:ext cx="4030270" cy="369332"/>
          </a:xfrm>
          <a:prstGeom prst="rect">
            <a:avLst/>
          </a:prstGeom>
          <a:noFill/>
        </p:spPr>
        <p:txBody>
          <a:bodyPr wrap="none" rtlCol="0">
            <a:spAutoFit/>
          </a:bodyPr>
          <a:lstStyle/>
          <a:p>
            <a:pPr algn="ctr"/>
            <a:r>
              <a:rPr lang="en-GB" b="1" dirty="0"/>
              <a:t>24 hours for developing your ideas</a:t>
            </a:r>
          </a:p>
        </p:txBody>
      </p:sp>
      <p:sp>
        <p:nvSpPr>
          <p:cNvPr id="19" name="CasellaDiTesto 18">
            <a:extLst>
              <a:ext uri="{FF2B5EF4-FFF2-40B4-BE49-F238E27FC236}">
                <a16:creationId xmlns:a16="http://schemas.microsoft.com/office/drawing/2014/main" id="{0CFC005F-3C2E-4655-9EB1-4EBE323D9400}"/>
              </a:ext>
            </a:extLst>
          </p:cNvPr>
          <p:cNvSpPr txBox="1"/>
          <p:nvPr/>
        </p:nvSpPr>
        <p:spPr>
          <a:xfrm>
            <a:off x="7059447" y="4753932"/>
            <a:ext cx="673582" cy="369332"/>
          </a:xfrm>
          <a:prstGeom prst="rect">
            <a:avLst/>
          </a:prstGeom>
          <a:noFill/>
        </p:spPr>
        <p:txBody>
          <a:bodyPr wrap="none" rtlCol="0">
            <a:spAutoFit/>
          </a:bodyPr>
          <a:lstStyle/>
          <a:p>
            <a:pPr algn="ctr"/>
            <a:r>
              <a:rPr lang="it-IT" b="1" dirty="0"/>
              <a:t>time</a:t>
            </a:r>
          </a:p>
        </p:txBody>
      </p:sp>
    </p:spTree>
    <p:extLst>
      <p:ext uri="{BB962C8B-B14F-4D97-AF65-F5344CB8AC3E}">
        <p14:creationId xmlns:p14="http://schemas.microsoft.com/office/powerpoint/2010/main" val="41378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9745"/>
            <a:ext cx="11582400" cy="1328219"/>
          </a:xfrm>
        </p:spPr>
        <p:txBody>
          <a:bodyPr>
            <a:normAutofit fontScale="92500" lnSpcReduction="10000"/>
          </a:bodyPr>
          <a:lstStyle/>
          <a:p>
            <a:pPr marL="64008" indent="0" algn="just">
              <a:buNone/>
            </a:pPr>
            <a:endParaRPr lang="it-IT" sz="2000" dirty="0"/>
          </a:p>
          <a:p>
            <a:pPr algn="just">
              <a:buFont typeface="Arial" panose="020B0604020202020204" pitchFamily="34" charset="0"/>
              <a:buChar char="•"/>
            </a:pPr>
            <a:r>
              <a:rPr lang="en-US" sz="2400" dirty="0"/>
              <a:t>Participants can bring </a:t>
            </a:r>
            <a:r>
              <a:rPr lang="en-US" sz="2400" b="1" dirty="0">
                <a:solidFill>
                  <a:schemeClr val="accent6">
                    <a:lumMod val="50000"/>
                  </a:schemeClr>
                </a:solidFill>
              </a:rPr>
              <a:t>whatever</a:t>
            </a:r>
            <a:r>
              <a:rPr lang="en-US" sz="2400" dirty="0"/>
              <a:t> might be useful in the competition of for the final presentation of their ideas (laptop, Arduino©, notes book, camera, equipment for developing apps,  etc.)</a:t>
            </a:r>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p:txBody>
      </p:sp>
      <p:sp>
        <p:nvSpPr>
          <p:cNvPr id="2" name="Title 1"/>
          <p:cNvSpPr>
            <a:spLocks noGrp="1"/>
          </p:cNvSpPr>
          <p:nvPr>
            <p:ph type="title"/>
          </p:nvPr>
        </p:nvSpPr>
        <p:spPr>
          <a:xfrm>
            <a:off x="335360" y="-243408"/>
            <a:ext cx="10972800" cy="1104106"/>
          </a:xfrm>
        </p:spPr>
        <p:txBody>
          <a:bodyPr/>
          <a:lstStyle/>
          <a:p>
            <a:pPr algn="ctr"/>
            <a:r>
              <a:rPr lang="en-GB" b="1" dirty="0">
                <a:solidFill>
                  <a:schemeClr val="accent6">
                    <a:lumMod val="50000"/>
                  </a:schemeClr>
                </a:solidFill>
              </a:rPr>
              <a:t>ManuThon in pills</a:t>
            </a:r>
          </a:p>
        </p:txBody>
      </p:sp>
      <p:pic>
        <p:nvPicPr>
          <p:cNvPr id="2054" name="Picture 6" descr="arduino, board, mcu icon">
            <a:extLst>
              <a:ext uri="{FF2B5EF4-FFF2-40B4-BE49-F238E27FC236}">
                <a16:creationId xmlns:a16="http://schemas.microsoft.com/office/drawing/2014/main" id="{97ED3402-D708-4D7C-AAD2-B2FDEDECE722}"/>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2143440" y="3388717"/>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pp, mobile icon">
            <a:extLst>
              <a:ext uri="{FF2B5EF4-FFF2-40B4-BE49-F238E27FC236}">
                <a16:creationId xmlns:a16="http://schemas.microsoft.com/office/drawing/2014/main" id="{A620451D-D847-4AF4-93F9-0370504B96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4311" y="2996675"/>
            <a:ext cx="755452" cy="7554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mera icon">
            <a:extLst>
              <a:ext uri="{FF2B5EF4-FFF2-40B4-BE49-F238E27FC236}">
                <a16:creationId xmlns:a16="http://schemas.microsoft.com/office/drawing/2014/main" id="{B52F18B7-C6BC-4480-BDD4-AA472BF156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023" y="3861325"/>
            <a:ext cx="755453" cy="7554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hip, microprocessor, processor icon">
            <a:extLst>
              <a:ext uri="{FF2B5EF4-FFF2-40B4-BE49-F238E27FC236}">
                <a16:creationId xmlns:a16="http://schemas.microsoft.com/office/drawing/2014/main" id="{7654C644-05C5-4DAC-A8FD-10BA46F809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4917" y="2721379"/>
            <a:ext cx="691805" cy="69180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omputer, laptop icon">
            <a:extLst>
              <a:ext uri="{FF2B5EF4-FFF2-40B4-BE49-F238E27FC236}">
                <a16:creationId xmlns:a16="http://schemas.microsoft.com/office/drawing/2014/main" id="{867FAFD9-E37C-41DF-9828-EB10F6C60E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936" y="2106170"/>
            <a:ext cx="1364837" cy="136483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3910AA8-35A0-4AF0-9468-47F9BC455CF0}"/>
              </a:ext>
            </a:extLst>
          </p:cNvPr>
          <p:cNvSpPr txBox="1"/>
          <p:nvPr/>
        </p:nvSpPr>
        <p:spPr>
          <a:xfrm flipH="1">
            <a:off x="4978940" y="4469507"/>
            <a:ext cx="770472" cy="584775"/>
          </a:xfrm>
          <a:prstGeom prst="rect">
            <a:avLst/>
          </a:prstGeom>
          <a:noFill/>
        </p:spPr>
        <p:txBody>
          <a:bodyPr wrap="square" rtlCol="0">
            <a:spAutoFit/>
          </a:bodyPr>
          <a:lstStyle/>
          <a:p>
            <a:r>
              <a:rPr lang="en-GB" sz="3200" dirty="0"/>
              <a:t> …</a:t>
            </a:r>
          </a:p>
        </p:txBody>
      </p:sp>
      <p:pic>
        <p:nvPicPr>
          <p:cNvPr id="2064" name="Picture 16" descr="bag, camping, outdoor, sleeping icon">
            <a:extLst>
              <a:ext uri="{FF2B5EF4-FFF2-40B4-BE49-F238E27FC236}">
                <a16:creationId xmlns:a16="http://schemas.microsoft.com/office/drawing/2014/main" id="{EDFBAE8A-CDAF-4490-AC49-904736814B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9242" y="4267963"/>
            <a:ext cx="1950081" cy="1950081"/>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78854162-033E-4489-A350-9DAD50F6228B}"/>
              </a:ext>
            </a:extLst>
          </p:cNvPr>
          <p:cNvSpPr txBox="1"/>
          <p:nvPr/>
        </p:nvSpPr>
        <p:spPr>
          <a:xfrm flipH="1">
            <a:off x="9696400" y="4602512"/>
            <a:ext cx="2327449" cy="1785104"/>
          </a:xfrm>
          <a:prstGeom prst="rect">
            <a:avLst/>
          </a:prstGeom>
          <a:noFill/>
        </p:spPr>
        <p:txBody>
          <a:bodyPr wrap="square" rtlCol="0">
            <a:spAutoFit/>
          </a:bodyPr>
          <a:lstStyle/>
          <a:p>
            <a:r>
              <a:rPr lang="en-GB" sz="1400" dirty="0"/>
              <a:t>you are not able to do</a:t>
            </a:r>
          </a:p>
          <a:p>
            <a:r>
              <a:rPr lang="en-GB" sz="1400" dirty="0"/>
              <a:t>without it…</a:t>
            </a:r>
          </a:p>
          <a:p>
            <a:endParaRPr lang="en-GB" sz="1400" dirty="0"/>
          </a:p>
          <a:p>
            <a:endParaRPr lang="en-GB" sz="1400" dirty="0"/>
          </a:p>
          <a:p>
            <a:endParaRPr lang="en-GB" sz="1400" dirty="0"/>
          </a:p>
          <a:p>
            <a:endParaRPr lang="en-GB" sz="1200" dirty="0"/>
          </a:p>
          <a:p>
            <a:r>
              <a:rPr lang="en-GB" sz="1400" dirty="0"/>
              <a:t>you are not able to do</a:t>
            </a:r>
          </a:p>
          <a:p>
            <a:r>
              <a:rPr lang="en-GB" sz="1400" dirty="0"/>
              <a:t>without it…</a:t>
            </a:r>
          </a:p>
        </p:txBody>
      </p:sp>
      <p:pic>
        <p:nvPicPr>
          <p:cNvPr id="2066" name="Picture 18" descr="coffee, ice coffee, take away icon">
            <a:extLst>
              <a:ext uri="{FF2B5EF4-FFF2-40B4-BE49-F238E27FC236}">
                <a16:creationId xmlns:a16="http://schemas.microsoft.com/office/drawing/2014/main" id="{A4457E94-4A11-43F2-BB03-46D59A0241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0334045" y="5372869"/>
            <a:ext cx="516502" cy="51650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brewing methods, coffee, manual brew, vietnam drip icon">
            <a:extLst>
              <a:ext uri="{FF2B5EF4-FFF2-40B4-BE49-F238E27FC236}">
                <a16:creationId xmlns:a16="http://schemas.microsoft.com/office/drawing/2014/main" id="{4B90E0A6-C017-40B2-BA06-9784CA6CEE4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06764" y="5067529"/>
            <a:ext cx="893133" cy="89313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bile, mobile shopping, tablet icon">
            <a:extLst>
              <a:ext uri="{FF2B5EF4-FFF2-40B4-BE49-F238E27FC236}">
                <a16:creationId xmlns:a16="http://schemas.microsoft.com/office/drawing/2014/main" id="{A07188C0-5304-40F8-8DD8-7A1116A457F4}"/>
              </a:ext>
            </a:extLst>
          </p:cNvPr>
          <p:cNvPicPr>
            <a:picLocks noChangeAspect="1" noChangeArrowheads="1"/>
          </p:cNvPicPr>
          <p:nvPr/>
        </p:nvPicPr>
        <p:blipFill>
          <a:blip r:embed="rId11" cstate="print">
            <a:biLevel thresh="50000"/>
            <a:extLst>
              <a:ext uri="{28A0092B-C50C-407E-A947-70E740481C1C}">
                <a14:useLocalDpi xmlns:a14="http://schemas.microsoft.com/office/drawing/2010/main" val="0"/>
              </a:ext>
            </a:extLst>
          </a:blip>
          <a:srcRect/>
          <a:stretch>
            <a:fillRect/>
          </a:stretch>
        </p:blipFill>
        <p:spPr bwMode="auto">
          <a:xfrm>
            <a:off x="1406730" y="3272497"/>
            <a:ext cx="552929" cy="552929"/>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ourglass, time, timer icon">
            <a:extLst>
              <a:ext uri="{FF2B5EF4-FFF2-40B4-BE49-F238E27FC236}">
                <a16:creationId xmlns:a16="http://schemas.microsoft.com/office/drawing/2014/main" id="{04A1CB9C-8386-4979-AFD9-1089E1E6A3D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28041" y="4075782"/>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antistress, device, gadget, rotate, spin, spinner, toy icon">
            <a:extLst>
              <a:ext uri="{FF2B5EF4-FFF2-40B4-BE49-F238E27FC236}">
                <a16:creationId xmlns:a16="http://schemas.microsoft.com/office/drawing/2014/main" id="{056405EF-6A94-4E48-83E6-7BD3C70BF22D}"/>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6146558" y="4112204"/>
            <a:ext cx="926231" cy="926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raft, note, notes icon">
            <a:extLst>
              <a:ext uri="{FF2B5EF4-FFF2-40B4-BE49-F238E27FC236}">
                <a16:creationId xmlns:a16="http://schemas.microsoft.com/office/drawing/2014/main" id="{A9901F9E-E9C0-44F7-B2CF-7C571C05C05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45704" y="3345836"/>
            <a:ext cx="1134998" cy="1134998"/>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46619303-0738-4DEC-ABA4-794DB1CA5644}"/>
              </a:ext>
            </a:extLst>
          </p:cNvPr>
          <p:cNvSpPr txBox="1"/>
          <p:nvPr/>
        </p:nvSpPr>
        <p:spPr>
          <a:xfrm flipH="1">
            <a:off x="6763960" y="4453660"/>
            <a:ext cx="770472" cy="584775"/>
          </a:xfrm>
          <a:prstGeom prst="rect">
            <a:avLst/>
          </a:prstGeom>
          <a:noFill/>
        </p:spPr>
        <p:txBody>
          <a:bodyPr wrap="square" rtlCol="0">
            <a:spAutoFit/>
          </a:bodyPr>
          <a:lstStyle/>
          <a:p>
            <a:r>
              <a:rPr lang="en-GB" sz="3200" dirty="0"/>
              <a:t> …</a:t>
            </a:r>
          </a:p>
        </p:txBody>
      </p:sp>
      <p:pic>
        <p:nvPicPr>
          <p:cNvPr id="27" name="Picture 18" descr="coffee, ice coffee, take away icon">
            <a:extLst>
              <a:ext uri="{FF2B5EF4-FFF2-40B4-BE49-F238E27FC236}">
                <a16:creationId xmlns:a16="http://schemas.microsoft.com/office/drawing/2014/main" id="{8349568D-191F-461D-9FA8-F47FB9CC2B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0681932" y="5372869"/>
            <a:ext cx="516502" cy="5165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coffee, ice coffee, take away icon">
            <a:extLst>
              <a:ext uri="{FF2B5EF4-FFF2-40B4-BE49-F238E27FC236}">
                <a16:creationId xmlns:a16="http://schemas.microsoft.com/office/drawing/2014/main" id="{521E9169-6817-4437-AA3B-AA0A7138E1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1049909" y="5372869"/>
            <a:ext cx="516502" cy="5165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moon, night, sleep icon">
            <a:extLst>
              <a:ext uri="{FF2B5EF4-FFF2-40B4-BE49-F238E27FC236}">
                <a16:creationId xmlns:a16="http://schemas.microsoft.com/office/drawing/2014/main" id="{21615CA5-DFCF-4ACD-890F-3FB31EB3A14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46984" y="3519424"/>
            <a:ext cx="760070" cy="76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13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336" y="887569"/>
            <a:ext cx="11582400" cy="5682075"/>
          </a:xfrm>
        </p:spPr>
        <p:txBody>
          <a:bodyPr>
            <a:normAutofit/>
          </a:bodyPr>
          <a:lstStyle/>
          <a:p>
            <a:pPr marL="64008" indent="0" algn="just">
              <a:buNone/>
            </a:pPr>
            <a:endParaRPr lang="it-IT" sz="2000" dirty="0"/>
          </a:p>
          <a:p>
            <a:pPr algn="just">
              <a:buFont typeface="Arial" panose="020B0604020202020204" pitchFamily="34" charset="0"/>
              <a:buChar char="•"/>
            </a:pPr>
            <a:r>
              <a:rPr lang="en-US" sz="2000" dirty="0"/>
              <a:t>A panel  of experts from industries and universities will select the winning team according to their final presentations. The </a:t>
            </a:r>
            <a:r>
              <a:rPr lang="en-US" sz="2000" b="1" dirty="0">
                <a:solidFill>
                  <a:schemeClr val="accent6">
                    <a:lumMod val="50000"/>
                  </a:schemeClr>
                </a:solidFill>
              </a:rPr>
              <a:t>winning team </a:t>
            </a:r>
            <a:r>
              <a:rPr lang="en-US" sz="2000" dirty="0"/>
              <a:t>will be awarded a </a:t>
            </a:r>
            <a:r>
              <a:rPr lang="en-US" sz="2000" b="1" dirty="0">
                <a:solidFill>
                  <a:schemeClr val="accent6">
                    <a:lumMod val="50000"/>
                  </a:schemeClr>
                </a:solidFill>
              </a:rPr>
              <a:t>1500€ </a:t>
            </a:r>
            <a:r>
              <a:rPr lang="en-US" sz="2000" dirty="0"/>
              <a:t>prize (global winner). For each challenge </a:t>
            </a:r>
            <a:r>
              <a:rPr lang="en-US" sz="2000"/>
              <a:t>(company), </a:t>
            </a:r>
            <a:r>
              <a:rPr lang="en-US" sz="2000" dirty="0"/>
              <a:t>there will be even a </a:t>
            </a:r>
            <a:r>
              <a:rPr lang="en-US" sz="2000" b="1" dirty="0">
                <a:solidFill>
                  <a:schemeClr val="accent6">
                    <a:lumMod val="50000"/>
                  </a:schemeClr>
                </a:solidFill>
              </a:rPr>
              <a:t>challenge winner </a:t>
            </a:r>
            <a:r>
              <a:rPr lang="en-US" sz="2000" dirty="0"/>
              <a:t>(</a:t>
            </a:r>
            <a:r>
              <a:rPr lang="en-US" sz="2000" b="1" dirty="0">
                <a:solidFill>
                  <a:schemeClr val="accent6">
                    <a:lumMod val="50000"/>
                  </a:schemeClr>
                </a:solidFill>
              </a:rPr>
              <a:t>1000€ </a:t>
            </a:r>
            <a:r>
              <a:rPr lang="en-US" sz="2000" dirty="0"/>
              <a:t>)</a:t>
            </a:r>
          </a:p>
          <a:p>
            <a:pPr marL="64008" indent="0" algn="just">
              <a:buNone/>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it-IT" sz="2000" dirty="0"/>
          </a:p>
          <a:p>
            <a:pPr algn="just">
              <a:buFont typeface="Arial" panose="020B0604020202020204" pitchFamily="34" charset="0"/>
              <a:buChar char="•"/>
            </a:pPr>
            <a:endParaRPr lang="en-US" sz="2000" dirty="0"/>
          </a:p>
          <a:p>
            <a:pPr algn="just">
              <a:buFont typeface="Arial" panose="020B0604020202020204" pitchFamily="34" charset="0"/>
              <a:buChar char="•"/>
            </a:pPr>
            <a:r>
              <a:rPr lang="en-US" sz="2000" dirty="0"/>
              <a:t>Participants that conceived and developed interesting ideas </a:t>
            </a:r>
            <a:r>
              <a:rPr lang="en-US" sz="2000" b="1" dirty="0">
                <a:solidFill>
                  <a:schemeClr val="accent6">
                    <a:lumMod val="50000"/>
                  </a:schemeClr>
                </a:solidFill>
              </a:rPr>
              <a:t>could receive further company awards </a:t>
            </a:r>
            <a:r>
              <a:rPr lang="en-US" sz="2000" dirty="0"/>
              <a:t>(for instance: payed stage or being involved with the company staff in the  development of the conceived ideas).</a:t>
            </a:r>
          </a:p>
        </p:txBody>
      </p:sp>
      <p:sp>
        <p:nvSpPr>
          <p:cNvPr id="2" name="Title 1"/>
          <p:cNvSpPr>
            <a:spLocks noGrp="1"/>
          </p:cNvSpPr>
          <p:nvPr>
            <p:ph type="title"/>
          </p:nvPr>
        </p:nvSpPr>
        <p:spPr>
          <a:xfrm>
            <a:off x="335360" y="-243408"/>
            <a:ext cx="10972800" cy="1104106"/>
          </a:xfrm>
        </p:spPr>
        <p:txBody>
          <a:bodyPr/>
          <a:lstStyle/>
          <a:p>
            <a:pPr algn="ctr"/>
            <a:r>
              <a:rPr lang="en-GB" b="1" dirty="0">
                <a:solidFill>
                  <a:schemeClr val="accent6">
                    <a:lumMod val="50000"/>
                  </a:schemeClr>
                </a:solidFill>
              </a:rPr>
              <a:t>ManuThon in pills</a:t>
            </a:r>
          </a:p>
        </p:txBody>
      </p:sp>
      <p:pic>
        <p:nvPicPr>
          <p:cNvPr id="2050" name="Picture 2" descr="competition icon">
            <a:extLst>
              <a:ext uri="{FF2B5EF4-FFF2-40B4-BE49-F238E27FC236}">
                <a16:creationId xmlns:a16="http://schemas.microsoft.com/office/drawing/2014/main" id="{4ACDA777-E98A-42AC-96F3-36BC386FF7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0176" y="288866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nk, currency, euro, finance, money, piggy, savings icon">
            <a:extLst>
              <a:ext uri="{FF2B5EF4-FFF2-40B4-BE49-F238E27FC236}">
                <a16:creationId xmlns:a16="http://schemas.microsoft.com/office/drawing/2014/main" id="{643AC41B-A225-442F-AAF9-B5D1CF3252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0235" y="3258893"/>
            <a:ext cx="1471598" cy="1471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dition, executives, judgment, jury, test icon">
            <a:extLst>
              <a:ext uri="{FF2B5EF4-FFF2-40B4-BE49-F238E27FC236}">
                <a16:creationId xmlns:a16="http://schemas.microsoft.com/office/drawing/2014/main" id="{EB7C5060-98D0-4E04-A05D-6C6A6F8790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794" y="3251099"/>
            <a:ext cx="1576500" cy="1576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eting, presentation, training icon">
            <a:extLst>
              <a:ext uri="{FF2B5EF4-FFF2-40B4-BE49-F238E27FC236}">
                <a16:creationId xmlns:a16="http://schemas.microsoft.com/office/drawing/2014/main" id="{83A06129-B4E9-414C-8389-408DBB151D05}"/>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687940" y="2504470"/>
            <a:ext cx="1224136" cy="1224136"/>
          </a:xfrm>
          <a:prstGeom prst="rect">
            <a:avLst/>
          </a:prstGeom>
          <a:noFill/>
          <a:extLst>
            <a:ext uri="{909E8E84-426E-40DD-AFC4-6F175D3DCCD1}">
              <a14:hiddenFill xmlns:a14="http://schemas.microsoft.com/office/drawing/2010/main">
                <a:solidFill>
                  <a:srgbClr val="FFFFFF"/>
                </a:solidFill>
              </a14:hiddenFill>
            </a:ext>
          </a:extLst>
        </p:spPr>
      </p:pic>
      <p:sp>
        <p:nvSpPr>
          <p:cNvPr id="27" name="Freccia a destra 26">
            <a:extLst>
              <a:ext uri="{FF2B5EF4-FFF2-40B4-BE49-F238E27FC236}">
                <a16:creationId xmlns:a16="http://schemas.microsoft.com/office/drawing/2014/main" id="{7B53EC46-C8D4-425F-B280-9C29E0E12746}"/>
              </a:ext>
            </a:extLst>
          </p:cNvPr>
          <p:cNvSpPr/>
          <p:nvPr/>
        </p:nvSpPr>
        <p:spPr>
          <a:xfrm>
            <a:off x="4356045" y="3518405"/>
            <a:ext cx="648072"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Picture 10" descr="generation, ideas, marketing, playbook, seo icon">
            <a:extLst>
              <a:ext uri="{FF2B5EF4-FFF2-40B4-BE49-F238E27FC236}">
                <a16:creationId xmlns:a16="http://schemas.microsoft.com/office/drawing/2014/main" id="{37AA24B6-A852-4E59-AC8D-60F7457B8A37}"/>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300170" y="2559225"/>
            <a:ext cx="511976" cy="5119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sh, coins, money icon">
            <a:extLst>
              <a:ext uri="{FF2B5EF4-FFF2-40B4-BE49-F238E27FC236}">
                <a16:creationId xmlns:a16="http://schemas.microsoft.com/office/drawing/2014/main" id="{8952BFBA-A398-4FF9-9B26-679F15BEE8F9}"/>
              </a:ext>
            </a:extLst>
          </p:cNvPr>
          <p:cNvPicPr>
            <a:picLocks noChangeAspect="1" noChangeArrowheads="1"/>
          </p:cNvPicPr>
          <p:nvPr/>
        </p:nvPicPr>
        <p:blipFill>
          <a:blip r:embed="rId8"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081707" y="2559225"/>
            <a:ext cx="735465" cy="735465"/>
          </a:xfrm>
          <a:prstGeom prst="rect">
            <a:avLst/>
          </a:prstGeom>
          <a:noFill/>
          <a:extLst>
            <a:ext uri="{909E8E84-426E-40DD-AFC4-6F175D3DCCD1}">
              <a14:hiddenFill xmlns:a14="http://schemas.microsoft.com/office/drawing/2010/main">
                <a:solidFill>
                  <a:srgbClr val="FFFFFF"/>
                </a:solidFill>
              </a14:hiddenFill>
            </a:ext>
          </a:extLst>
        </p:spPr>
      </p:pic>
      <p:sp>
        <p:nvSpPr>
          <p:cNvPr id="31" name="Freccia a destra 30">
            <a:extLst>
              <a:ext uri="{FF2B5EF4-FFF2-40B4-BE49-F238E27FC236}">
                <a16:creationId xmlns:a16="http://schemas.microsoft.com/office/drawing/2014/main" id="{9CC5E199-44F4-4574-886F-AE68825B2CC6}"/>
              </a:ext>
            </a:extLst>
          </p:cNvPr>
          <p:cNvSpPr/>
          <p:nvPr/>
        </p:nvSpPr>
        <p:spPr>
          <a:xfrm>
            <a:off x="6811252" y="3510509"/>
            <a:ext cx="648072" cy="36004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award, medal icon">
            <a:extLst>
              <a:ext uri="{FF2B5EF4-FFF2-40B4-BE49-F238E27FC236}">
                <a16:creationId xmlns:a16="http://schemas.microsoft.com/office/drawing/2014/main" id="{725D604B-D086-4644-8532-9E5F275142FD}"/>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9459253" y="3242796"/>
            <a:ext cx="1682980" cy="168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9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D46B77-6A7E-D885-E501-2A00C1A9D5E6}"/>
              </a:ext>
            </a:extLst>
          </p:cNvPr>
          <p:cNvSpPr>
            <a:spLocks noGrp="1"/>
          </p:cNvSpPr>
          <p:nvPr>
            <p:ph type="title"/>
          </p:nvPr>
        </p:nvSpPr>
        <p:spPr>
          <a:xfrm>
            <a:off x="1343472" y="-12199"/>
            <a:ext cx="10081120" cy="1104106"/>
          </a:xfrm>
        </p:spPr>
        <p:txBody>
          <a:bodyPr vert="horz" anchor="ctr">
            <a:noAutofit/>
          </a:bodyPr>
          <a:lstStyle/>
          <a:p>
            <a:pPr algn="ctr"/>
            <a:r>
              <a:rPr lang="it-IT" sz="4000" b="1" dirty="0" err="1">
                <a:solidFill>
                  <a:schemeClr val="accent6">
                    <a:lumMod val="50000"/>
                  </a:schemeClr>
                </a:solidFill>
              </a:rPr>
              <a:t>Previous</a:t>
            </a:r>
            <a:r>
              <a:rPr lang="it-IT" sz="4000" b="1" dirty="0">
                <a:solidFill>
                  <a:schemeClr val="accent6">
                    <a:lumMod val="50000"/>
                  </a:schemeClr>
                </a:solidFill>
              </a:rPr>
              <a:t> </a:t>
            </a:r>
            <a:r>
              <a:rPr lang="it-IT" sz="4000" b="1" dirty="0" err="1">
                <a:solidFill>
                  <a:schemeClr val="accent6">
                    <a:lumMod val="50000"/>
                  </a:schemeClr>
                </a:solidFill>
              </a:rPr>
              <a:t>edition</a:t>
            </a:r>
            <a:r>
              <a:rPr lang="it-IT" sz="4000" b="1" dirty="0">
                <a:solidFill>
                  <a:schemeClr val="accent6">
                    <a:lumMod val="50000"/>
                  </a:schemeClr>
                </a:solidFill>
              </a:rPr>
              <a:t>: Napoli and Torino</a:t>
            </a:r>
          </a:p>
        </p:txBody>
      </p:sp>
      <p:pic>
        <p:nvPicPr>
          <p:cNvPr id="6" name="Picture 2">
            <a:extLst>
              <a:ext uri="{FF2B5EF4-FFF2-40B4-BE49-F238E27FC236}">
                <a16:creationId xmlns:a16="http://schemas.microsoft.com/office/drawing/2014/main" id="{3CD0267F-DF44-AE2A-8757-978A39308E72}"/>
              </a:ext>
            </a:extLst>
          </p:cNvPr>
          <p:cNvPicPr>
            <a:picLocks noChangeAspect="1" noChangeArrowheads="1"/>
          </p:cNvPicPr>
          <p:nvPr/>
        </p:nvPicPr>
        <p:blipFill>
          <a:blip r:embed="rId3" cstate="print"/>
          <a:srcRect/>
          <a:stretch>
            <a:fillRect/>
          </a:stretch>
        </p:blipFill>
        <p:spPr bwMode="auto">
          <a:xfrm>
            <a:off x="835664" y="1052736"/>
            <a:ext cx="2686025" cy="1788742"/>
          </a:xfrm>
          <a:prstGeom prst="roundRect">
            <a:avLst/>
          </a:prstGeom>
          <a:noFill/>
          <a:ln w="9525">
            <a:noFill/>
            <a:miter lim="800000"/>
            <a:headEnd/>
            <a:tailEnd/>
          </a:ln>
        </p:spPr>
      </p:pic>
      <p:pic>
        <p:nvPicPr>
          <p:cNvPr id="7" name="Picture 2" descr="D:\Dottorato\Hackathon 2019\Organiozzazione\Evento\Logo DIGITA HD.png">
            <a:extLst>
              <a:ext uri="{FF2B5EF4-FFF2-40B4-BE49-F238E27FC236}">
                <a16:creationId xmlns:a16="http://schemas.microsoft.com/office/drawing/2014/main" id="{C295D6A6-85D2-7C75-558A-D75C05D5529E}"/>
              </a:ext>
            </a:extLst>
          </p:cNvPr>
          <p:cNvPicPr>
            <a:picLocks noChangeAspect="1" noChangeArrowheads="1"/>
          </p:cNvPicPr>
          <p:nvPr/>
        </p:nvPicPr>
        <p:blipFill rotWithShape="1">
          <a:blip r:embed="rId4" cstate="print"/>
          <a:srcRect r="27497"/>
          <a:stretch/>
        </p:blipFill>
        <p:spPr bwMode="auto">
          <a:xfrm>
            <a:off x="328203" y="890488"/>
            <a:ext cx="3031493" cy="476970"/>
          </a:xfrm>
          <a:prstGeom prst="rect">
            <a:avLst/>
          </a:prstGeom>
          <a:noFill/>
        </p:spPr>
      </p:pic>
      <p:pic>
        <p:nvPicPr>
          <p:cNvPr id="8" name="Immagine 7">
            <a:extLst>
              <a:ext uri="{FF2B5EF4-FFF2-40B4-BE49-F238E27FC236}">
                <a16:creationId xmlns:a16="http://schemas.microsoft.com/office/drawing/2014/main" id="{065D722E-1EEC-1D56-1A39-23BC30007594}"/>
              </a:ext>
            </a:extLst>
          </p:cNvPr>
          <p:cNvPicPr>
            <a:picLocks noChangeAspect="1"/>
          </p:cNvPicPr>
          <p:nvPr/>
        </p:nvPicPr>
        <p:blipFill rotWithShape="1">
          <a:blip r:embed="rId5" cstate="print"/>
          <a:srcRect l="43512" r="23689"/>
          <a:stretch/>
        </p:blipFill>
        <p:spPr>
          <a:xfrm>
            <a:off x="3287688" y="817682"/>
            <a:ext cx="1656181" cy="739110"/>
          </a:xfrm>
          <a:prstGeom prst="rect">
            <a:avLst/>
          </a:prstGeom>
        </p:spPr>
      </p:pic>
      <p:pic>
        <p:nvPicPr>
          <p:cNvPr id="9" name="Picture 4">
            <a:extLst>
              <a:ext uri="{FF2B5EF4-FFF2-40B4-BE49-F238E27FC236}">
                <a16:creationId xmlns:a16="http://schemas.microsoft.com/office/drawing/2014/main" id="{C98F7506-8DF1-2A4B-4F71-601B71AD64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4436" y="1217659"/>
            <a:ext cx="2509332" cy="14128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5B02954-47BC-0BC7-CFFA-7536E2B8F3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7737" y="1260337"/>
            <a:ext cx="781703" cy="781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manuthon.it/wp-content/uploads/2019/02/cosberg-300x85.png">
            <a:extLst>
              <a:ext uri="{FF2B5EF4-FFF2-40B4-BE49-F238E27FC236}">
                <a16:creationId xmlns:a16="http://schemas.microsoft.com/office/drawing/2014/main" id="{00DFDC51-EFC5-3965-773A-7DF51C00AE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03" y="4575562"/>
            <a:ext cx="1574977" cy="446243"/>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9A5B65C6-7891-87FD-E40D-E2BC587056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3472" y="3613014"/>
            <a:ext cx="1526863" cy="517806"/>
          </a:xfrm>
          <a:prstGeom prst="rect">
            <a:avLst/>
          </a:prstGeom>
        </p:spPr>
      </p:pic>
      <p:pic>
        <p:nvPicPr>
          <p:cNvPr id="14" name="Picture 2" descr="https://www.manuthon.it/wp-content/uploads/2019/02/oltre-300x58.png">
            <a:extLst>
              <a:ext uri="{FF2B5EF4-FFF2-40B4-BE49-F238E27FC236}">
                <a16:creationId xmlns:a16="http://schemas.microsoft.com/office/drawing/2014/main" id="{1CA7CDB0-2C3E-F610-2F85-5360D86D28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556" y="5299582"/>
            <a:ext cx="1648323" cy="3186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ome">
            <a:extLst>
              <a:ext uri="{FF2B5EF4-FFF2-40B4-BE49-F238E27FC236}">
                <a16:creationId xmlns:a16="http://schemas.microsoft.com/office/drawing/2014/main" id="{830D9A30-2955-F1DD-C36B-1D1611E4785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43949" y="4404245"/>
            <a:ext cx="1925049" cy="3747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M Group">
            <a:extLst>
              <a:ext uri="{FF2B5EF4-FFF2-40B4-BE49-F238E27FC236}">
                <a16:creationId xmlns:a16="http://schemas.microsoft.com/office/drawing/2014/main" id="{0AD68D14-36ED-D497-70A0-3E814D9DB8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449" y="3614839"/>
            <a:ext cx="732598" cy="732598"/>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E3F06894-DCFE-C831-118E-F89E25871628}"/>
              </a:ext>
            </a:extLst>
          </p:cNvPr>
          <p:cNvSpPr txBox="1"/>
          <p:nvPr/>
        </p:nvSpPr>
        <p:spPr>
          <a:xfrm>
            <a:off x="214556" y="3068960"/>
            <a:ext cx="2497068" cy="369332"/>
          </a:xfrm>
          <a:prstGeom prst="rect">
            <a:avLst/>
          </a:prstGeom>
          <a:noFill/>
        </p:spPr>
        <p:txBody>
          <a:bodyPr wrap="square">
            <a:spAutoFit/>
          </a:bodyPr>
          <a:lstStyle/>
          <a:p>
            <a:r>
              <a:rPr lang="it-IT" sz="1800" b="1" dirty="0"/>
              <a:t>Sponsor companies:</a:t>
            </a:r>
            <a:endParaRPr lang="en-GB" sz="1800" b="1" dirty="0"/>
          </a:p>
        </p:txBody>
      </p:sp>
      <p:pic>
        <p:nvPicPr>
          <p:cNvPr id="20" name="Picture 2" descr="https://www.manuthon.it/wp-content/uploads/2019/02/cosberg-300x85.png">
            <a:extLst>
              <a:ext uri="{FF2B5EF4-FFF2-40B4-BE49-F238E27FC236}">
                <a16:creationId xmlns:a16="http://schemas.microsoft.com/office/drawing/2014/main" id="{75FB8C1A-AF50-8936-59AA-D10BBA63BE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6298" y="4197216"/>
            <a:ext cx="1574977" cy="4462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M Group">
            <a:extLst>
              <a:ext uri="{FF2B5EF4-FFF2-40B4-BE49-F238E27FC236}">
                <a16:creationId xmlns:a16="http://schemas.microsoft.com/office/drawing/2014/main" id="{A8188AAC-F90F-BBB3-D5D3-8E2F90797B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1189" y="3139319"/>
            <a:ext cx="732598" cy="7325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anieli Officine Meccaniche | Forcepoint">
            <a:extLst>
              <a:ext uri="{FF2B5EF4-FFF2-40B4-BE49-F238E27FC236}">
                <a16:creationId xmlns:a16="http://schemas.microsoft.com/office/drawing/2014/main" id="{CA54F5D6-8FB2-815C-FDE2-FE60D2D2B1F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638" t="34026" r="18442" b="39009"/>
          <a:stretch/>
        </p:blipFill>
        <p:spPr bwMode="auto">
          <a:xfrm>
            <a:off x="7915191" y="3256682"/>
            <a:ext cx="1502047" cy="322870"/>
          </a:xfrm>
          <a:prstGeom prst="rect">
            <a:avLst/>
          </a:prstGeom>
          <a:noFill/>
          <a:extLst>
            <a:ext uri="{909E8E84-426E-40DD-AFC4-6F175D3DCCD1}">
              <a14:hiddenFill xmlns:a14="http://schemas.microsoft.com/office/drawing/2010/main">
                <a:solidFill>
                  <a:srgbClr val="FFFFFF"/>
                </a:solidFill>
              </a14:hiddenFill>
            </a:ext>
          </a:extLst>
        </p:spPr>
      </p:pic>
      <p:pic>
        <p:nvPicPr>
          <p:cNvPr id="23" name="Elemento grafico 22">
            <a:extLst>
              <a:ext uri="{FF2B5EF4-FFF2-40B4-BE49-F238E27FC236}">
                <a16:creationId xmlns:a16="http://schemas.microsoft.com/office/drawing/2014/main" id="{F4A72B0C-9E20-0CF0-CDD2-CB6DD3F92AC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70388" y="3785493"/>
            <a:ext cx="955687" cy="561944"/>
          </a:xfrm>
          <a:prstGeom prst="rect">
            <a:avLst/>
          </a:prstGeom>
        </p:spPr>
      </p:pic>
      <p:pic>
        <p:nvPicPr>
          <p:cNvPr id="24" name="Immagine 23">
            <a:extLst>
              <a:ext uri="{FF2B5EF4-FFF2-40B4-BE49-F238E27FC236}">
                <a16:creationId xmlns:a16="http://schemas.microsoft.com/office/drawing/2014/main" id="{93B1B379-2E61-2168-C62A-021B840589C0}"/>
              </a:ext>
            </a:extLst>
          </p:cNvPr>
          <p:cNvPicPr>
            <a:picLocks noChangeAspect="1"/>
          </p:cNvPicPr>
          <p:nvPr/>
        </p:nvPicPr>
        <p:blipFill>
          <a:blip r:embed="rId16" cstate="print"/>
          <a:stretch>
            <a:fillRect/>
          </a:stretch>
        </p:blipFill>
        <p:spPr>
          <a:xfrm>
            <a:off x="2106903" y="4788092"/>
            <a:ext cx="3926788" cy="2034343"/>
          </a:xfrm>
          <a:prstGeom prst="rect">
            <a:avLst/>
          </a:prstGeom>
        </p:spPr>
      </p:pic>
      <p:pic>
        <p:nvPicPr>
          <p:cNvPr id="25" name="Immagine 24" descr="Immagine che contiene persona, pavimento, parete, interni&#10;&#10;Descrizione generata automaticamente">
            <a:extLst>
              <a:ext uri="{FF2B5EF4-FFF2-40B4-BE49-F238E27FC236}">
                <a16:creationId xmlns:a16="http://schemas.microsoft.com/office/drawing/2014/main" id="{1173B035-AD7A-506F-7731-A12EC5BBE33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245836" y="2455822"/>
            <a:ext cx="2548707" cy="1699138"/>
          </a:xfrm>
          <a:prstGeom prst="rect">
            <a:avLst/>
          </a:prstGeom>
          <a:ln>
            <a:noFill/>
          </a:ln>
          <a:effectLst>
            <a:softEdge rad="112500"/>
          </a:effectLst>
        </p:spPr>
      </p:pic>
      <p:pic>
        <p:nvPicPr>
          <p:cNvPr id="27" name="Immagine 26" descr="Immagine che contiene testo, interno&#10;&#10;Descrizione generata automaticamente">
            <a:extLst>
              <a:ext uri="{FF2B5EF4-FFF2-40B4-BE49-F238E27FC236}">
                <a16:creationId xmlns:a16="http://schemas.microsoft.com/office/drawing/2014/main" id="{9D4FD4F3-F148-CA76-D955-05F7882EDC3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6200000">
            <a:off x="9116589" y="1799632"/>
            <a:ext cx="3586152" cy="2390767"/>
          </a:xfrm>
          <a:prstGeom prst="rect">
            <a:avLst/>
          </a:prstGeom>
        </p:spPr>
      </p:pic>
      <p:sp>
        <p:nvSpPr>
          <p:cNvPr id="28" name="CasellaDiTesto 27">
            <a:extLst>
              <a:ext uri="{FF2B5EF4-FFF2-40B4-BE49-F238E27FC236}">
                <a16:creationId xmlns:a16="http://schemas.microsoft.com/office/drawing/2014/main" id="{1D6C5CDE-C685-FE7D-43A8-F47293B988ED}"/>
              </a:ext>
            </a:extLst>
          </p:cNvPr>
          <p:cNvSpPr txBox="1"/>
          <p:nvPr/>
        </p:nvSpPr>
        <p:spPr>
          <a:xfrm>
            <a:off x="324213" y="5967512"/>
            <a:ext cx="2271213" cy="646331"/>
          </a:xfrm>
          <a:prstGeom prst="rect">
            <a:avLst/>
          </a:prstGeom>
          <a:noFill/>
        </p:spPr>
        <p:txBody>
          <a:bodyPr wrap="square">
            <a:spAutoFit/>
          </a:bodyPr>
          <a:lstStyle/>
          <a:p>
            <a:r>
              <a:rPr lang="it-IT" sz="1800" b="1" dirty="0"/>
              <a:t>Over 100 </a:t>
            </a:r>
            <a:r>
              <a:rPr lang="it-IT" sz="1800" b="1" dirty="0" err="1"/>
              <a:t>partecipants</a:t>
            </a:r>
            <a:r>
              <a:rPr lang="it-IT" sz="1800" b="1" dirty="0"/>
              <a:t> </a:t>
            </a:r>
            <a:r>
              <a:rPr lang="en-GB" sz="1800" b="1" dirty="0"/>
              <a:t>:</a:t>
            </a:r>
          </a:p>
        </p:txBody>
      </p:sp>
      <p:pic>
        <p:nvPicPr>
          <p:cNvPr id="30" name="Immagine 29" descr="Immagine che contiene pavimento, persona, interno, eretto&#10;&#10;Descrizione generata automaticamente">
            <a:extLst>
              <a:ext uri="{FF2B5EF4-FFF2-40B4-BE49-F238E27FC236}">
                <a16:creationId xmlns:a16="http://schemas.microsoft.com/office/drawing/2014/main" id="{22E003BD-F3CD-5B5B-BA0E-BC426426A23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34096" y="4846102"/>
            <a:ext cx="2753704" cy="1835802"/>
          </a:xfrm>
          <a:prstGeom prst="rect">
            <a:avLst/>
          </a:prstGeom>
        </p:spPr>
      </p:pic>
      <p:sp>
        <p:nvSpPr>
          <p:cNvPr id="2" name="CasellaDiTesto 1">
            <a:extLst>
              <a:ext uri="{FF2B5EF4-FFF2-40B4-BE49-F238E27FC236}">
                <a16:creationId xmlns:a16="http://schemas.microsoft.com/office/drawing/2014/main" id="{35B0960B-FC21-DE07-90DD-5C35B9F5B0F3}"/>
              </a:ext>
            </a:extLst>
          </p:cNvPr>
          <p:cNvSpPr txBox="1"/>
          <p:nvPr/>
        </p:nvSpPr>
        <p:spPr>
          <a:xfrm>
            <a:off x="6960096" y="2708920"/>
            <a:ext cx="2497068" cy="369332"/>
          </a:xfrm>
          <a:prstGeom prst="rect">
            <a:avLst/>
          </a:prstGeom>
          <a:noFill/>
        </p:spPr>
        <p:txBody>
          <a:bodyPr wrap="square">
            <a:spAutoFit/>
          </a:bodyPr>
          <a:lstStyle/>
          <a:p>
            <a:r>
              <a:rPr lang="it-IT" sz="1800" b="1" dirty="0"/>
              <a:t>Sponsor companies:</a:t>
            </a:r>
            <a:endParaRPr lang="en-GB" sz="1800" b="1" dirty="0"/>
          </a:p>
        </p:txBody>
      </p:sp>
    </p:spTree>
    <p:extLst>
      <p:ext uri="{BB962C8B-B14F-4D97-AF65-F5344CB8AC3E}">
        <p14:creationId xmlns:p14="http://schemas.microsoft.com/office/powerpoint/2010/main" val="21302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D46B77-6A7E-D885-E501-2A00C1A9D5E6}"/>
              </a:ext>
            </a:extLst>
          </p:cNvPr>
          <p:cNvSpPr>
            <a:spLocks noGrp="1"/>
          </p:cNvSpPr>
          <p:nvPr>
            <p:ph type="title"/>
          </p:nvPr>
        </p:nvSpPr>
        <p:spPr>
          <a:xfrm>
            <a:off x="949047" y="-12199"/>
            <a:ext cx="10475545" cy="1104106"/>
          </a:xfrm>
        </p:spPr>
        <p:txBody>
          <a:bodyPr vert="horz" anchor="ctr">
            <a:noAutofit/>
          </a:bodyPr>
          <a:lstStyle/>
          <a:p>
            <a:pPr algn="ctr"/>
            <a:r>
              <a:rPr lang="it-IT" sz="4000" b="1" dirty="0">
                <a:solidFill>
                  <a:schemeClr val="accent6">
                    <a:lumMod val="50000"/>
                  </a:schemeClr>
                </a:solidFill>
              </a:rPr>
              <a:t>First </a:t>
            </a:r>
            <a:r>
              <a:rPr lang="it-IT" sz="4000" b="1" dirty="0" err="1">
                <a:solidFill>
                  <a:schemeClr val="accent6">
                    <a:lumMod val="50000"/>
                  </a:schemeClr>
                </a:solidFill>
              </a:rPr>
              <a:t>edition</a:t>
            </a:r>
            <a:r>
              <a:rPr lang="it-IT" sz="4000" b="1" dirty="0">
                <a:solidFill>
                  <a:schemeClr val="accent6">
                    <a:lumMod val="50000"/>
                  </a:schemeClr>
                </a:solidFill>
              </a:rPr>
              <a:t>: Napoli – Federico II 2019</a:t>
            </a:r>
          </a:p>
        </p:txBody>
      </p:sp>
      <p:pic>
        <p:nvPicPr>
          <p:cNvPr id="12" name="Picture 2" descr="https://www.manuthon.it/wp-content/uploads/2019/02/cosberg-300x85.png">
            <a:extLst>
              <a:ext uri="{FF2B5EF4-FFF2-40B4-BE49-F238E27FC236}">
                <a16:creationId xmlns:a16="http://schemas.microsoft.com/office/drawing/2014/main" id="{00DFDC51-EFC5-3965-773A-7DF51C00AE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0" y="4282546"/>
            <a:ext cx="1574977" cy="446243"/>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9A5B65C6-7891-87FD-E40D-E2BC58705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785" y="2759471"/>
            <a:ext cx="1526863" cy="517806"/>
          </a:xfrm>
          <a:prstGeom prst="rect">
            <a:avLst/>
          </a:prstGeom>
        </p:spPr>
      </p:pic>
      <p:pic>
        <p:nvPicPr>
          <p:cNvPr id="15" name="Picture 4" descr="Home">
            <a:extLst>
              <a:ext uri="{FF2B5EF4-FFF2-40B4-BE49-F238E27FC236}">
                <a16:creationId xmlns:a16="http://schemas.microsoft.com/office/drawing/2014/main" id="{830D9A30-2955-F1DD-C36B-1D1611E478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863" y="5720397"/>
            <a:ext cx="1925049" cy="3747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LM Group">
            <a:extLst>
              <a:ext uri="{FF2B5EF4-FFF2-40B4-BE49-F238E27FC236}">
                <a16:creationId xmlns:a16="http://schemas.microsoft.com/office/drawing/2014/main" id="{0AD68D14-36ED-D497-70A0-3E814D9DB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44" y="1684324"/>
            <a:ext cx="732598" cy="732598"/>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A31A6C34-5286-4DCC-C13F-9BFF7642A6FD}"/>
              </a:ext>
            </a:extLst>
          </p:cNvPr>
          <p:cNvSpPr txBox="1"/>
          <p:nvPr/>
        </p:nvSpPr>
        <p:spPr>
          <a:xfrm>
            <a:off x="0" y="1101585"/>
            <a:ext cx="2592288" cy="369332"/>
          </a:xfrm>
          <a:prstGeom prst="rect">
            <a:avLst/>
          </a:prstGeom>
          <a:noFill/>
        </p:spPr>
        <p:txBody>
          <a:bodyPr wrap="square">
            <a:spAutoFit/>
          </a:bodyPr>
          <a:lstStyle/>
          <a:p>
            <a:r>
              <a:rPr lang="it-IT" sz="1800" b="1" dirty="0"/>
              <a:t>Sponsor companies</a:t>
            </a:r>
            <a:r>
              <a:rPr lang="en-GB" sz="1800" b="1" dirty="0"/>
              <a:t>:</a:t>
            </a:r>
          </a:p>
        </p:txBody>
      </p:sp>
      <p:sp>
        <p:nvSpPr>
          <p:cNvPr id="4" name="CasellaDiTesto 3">
            <a:extLst>
              <a:ext uri="{FF2B5EF4-FFF2-40B4-BE49-F238E27FC236}">
                <a16:creationId xmlns:a16="http://schemas.microsoft.com/office/drawing/2014/main" id="{78EF749F-4543-2D22-87CB-E7E364A3AC29}"/>
              </a:ext>
            </a:extLst>
          </p:cNvPr>
          <p:cNvSpPr txBox="1"/>
          <p:nvPr/>
        </p:nvSpPr>
        <p:spPr>
          <a:xfrm>
            <a:off x="2361556" y="1494945"/>
            <a:ext cx="9615639" cy="4770537"/>
          </a:xfrm>
          <a:prstGeom prst="rect">
            <a:avLst/>
          </a:prstGeom>
          <a:noFill/>
        </p:spPr>
        <p:txBody>
          <a:bodyPr wrap="square">
            <a:spAutoFit/>
          </a:bodyPr>
          <a:lstStyle/>
          <a:p>
            <a:pPr algn="just"/>
            <a:r>
              <a:rPr lang="en-US" sz="1600" b="1" i="0" dirty="0">
                <a:effectLst/>
                <a:latin typeface="Söhne"/>
              </a:rPr>
              <a:t>BLM Group </a:t>
            </a:r>
            <a:r>
              <a:rPr lang="en-US" sz="1600" b="0" i="0" dirty="0">
                <a:effectLst/>
                <a:latin typeface="Söhne"/>
              </a:rPr>
              <a:t>(sector: development of systems for processing tubes, special profiles, and bars such as laser and disk cutting, bending, shaping...) – </a:t>
            </a:r>
            <a:r>
              <a:rPr lang="en-US" sz="1600" b="1" i="0" dirty="0">
                <a:effectLst/>
                <a:latin typeface="Söhne"/>
              </a:rPr>
              <a:t>proposed challenge</a:t>
            </a:r>
            <a:r>
              <a:rPr lang="en-US" sz="1600" b="0" i="0" dirty="0">
                <a:effectLst/>
                <a:latin typeface="Söhne"/>
              </a:rPr>
              <a:t>: </a:t>
            </a:r>
            <a:r>
              <a:rPr lang="en-US" sz="1600" b="0" i="1" dirty="0">
                <a:effectLst/>
                <a:latin typeface="Söhne"/>
              </a:rPr>
              <a:t>Development of an innovative solution for optimizing the cabin of a laser cutting cell for three-dimensional pieces</a:t>
            </a:r>
            <a:r>
              <a:rPr lang="en-US" sz="1600" b="0" i="0" dirty="0">
                <a:effectLst/>
                <a:latin typeface="Söhne"/>
              </a:rPr>
              <a:t>.</a:t>
            </a:r>
          </a:p>
          <a:p>
            <a:pPr algn="just"/>
            <a:endParaRPr lang="en-US" sz="1600" b="0" i="0" dirty="0">
              <a:effectLst/>
              <a:latin typeface="Söhne"/>
            </a:endParaRPr>
          </a:p>
          <a:p>
            <a:pPr algn="just"/>
            <a:r>
              <a:rPr lang="en-US" sz="1600" b="1" i="0" dirty="0">
                <a:effectLst/>
                <a:latin typeface="Söhne"/>
              </a:rPr>
              <a:t>MANDELLI</a:t>
            </a:r>
            <a:r>
              <a:rPr lang="en-US" sz="1600" b="0" i="0" dirty="0">
                <a:effectLst/>
                <a:latin typeface="Söhne"/>
              </a:rPr>
              <a:t> (sector: machine tools) – </a:t>
            </a:r>
            <a:r>
              <a:rPr lang="en-US" sz="1600" b="1" i="0" dirty="0">
                <a:effectLst/>
                <a:latin typeface="Söhne"/>
              </a:rPr>
              <a:t>proposed challenge</a:t>
            </a:r>
            <a:r>
              <a:rPr lang="en-US" sz="1600" b="0" i="0" dirty="0">
                <a:effectLst/>
                <a:latin typeface="Söhne"/>
              </a:rPr>
              <a:t>: </a:t>
            </a:r>
            <a:r>
              <a:rPr lang="en-US" sz="1600" b="0" i="1" dirty="0">
                <a:effectLst/>
                <a:latin typeface="Söhne"/>
              </a:rPr>
              <a:t>Development of a methodology for formalizing, structuring, updating, and sharing information related to integration and customization of highly specialized commercial modules and products (e.g., drives, numerical control, PLC, etc.), not only among technicians of the same company but also among technicians belonging to companies operating in the same sector.</a:t>
            </a:r>
          </a:p>
          <a:p>
            <a:pPr algn="just"/>
            <a:endParaRPr lang="en-US" sz="1600" b="0" i="0" dirty="0">
              <a:effectLst/>
              <a:latin typeface="Söhne"/>
            </a:endParaRPr>
          </a:p>
          <a:p>
            <a:pPr algn="just"/>
            <a:r>
              <a:rPr lang="en-US" sz="1600" b="1" i="0" dirty="0">
                <a:effectLst/>
                <a:latin typeface="Söhne"/>
              </a:rPr>
              <a:t>COSBERG INNOVACTION </a:t>
            </a:r>
            <a:r>
              <a:rPr lang="en-US" sz="1600" b="0" i="0" dirty="0">
                <a:effectLst/>
                <a:latin typeface="Söhne"/>
              </a:rPr>
              <a:t>(sector: design and construction of machines and modules for automating assembly processes in various fields of application) – </a:t>
            </a:r>
            <a:r>
              <a:rPr lang="en-US" sz="1600" b="1" i="0" dirty="0">
                <a:effectLst/>
                <a:latin typeface="Söhne"/>
              </a:rPr>
              <a:t>proposed challenge</a:t>
            </a:r>
            <a:r>
              <a:rPr lang="en-US" sz="1600" b="0" i="0" dirty="0">
                <a:effectLst/>
                <a:latin typeface="Söhne"/>
              </a:rPr>
              <a:t>: </a:t>
            </a:r>
            <a:r>
              <a:rPr lang="en-US" sz="1600" b="0" i="1" dirty="0">
                <a:effectLst/>
                <a:latin typeface="Söhne"/>
              </a:rPr>
              <a:t>Development of a prototype system (customer-side app and plant builder-side software platform), integrated with software tools, for managing machine failures under the worst conditions, i.e., due to defects not yet coded, and therefore whose solution is not known a priori. The challenge is to design a hypothesis of the process and development of the information sharing system and customer-builder interactions throughout the process, or part of it.</a:t>
            </a:r>
          </a:p>
          <a:p>
            <a:pPr algn="just"/>
            <a:endParaRPr lang="en-US" sz="1600" b="0" i="0" dirty="0">
              <a:effectLst/>
              <a:latin typeface="Söhne"/>
            </a:endParaRPr>
          </a:p>
          <a:p>
            <a:pPr algn="just"/>
            <a:r>
              <a:rPr lang="en-US" sz="1600" b="1" i="0" dirty="0">
                <a:effectLst/>
                <a:latin typeface="Söhne"/>
              </a:rPr>
              <a:t>FABIO PERINI – KORBER SOLUTIONS </a:t>
            </a:r>
            <a:r>
              <a:rPr lang="en-US" sz="1600" b="0" i="0" dirty="0">
                <a:effectLst/>
                <a:latin typeface="Söhne"/>
              </a:rPr>
              <a:t>(sector: design and production of industrial machinery for the tissue transformation industry) – </a:t>
            </a:r>
            <a:r>
              <a:rPr lang="en-US" sz="1600" b="1" i="0" dirty="0">
                <a:effectLst/>
                <a:latin typeface="Söhne"/>
              </a:rPr>
              <a:t>proposed challenge</a:t>
            </a:r>
            <a:r>
              <a:rPr lang="en-US" sz="1600" b="0" i="0" dirty="0">
                <a:effectLst/>
                <a:latin typeface="Söhne"/>
              </a:rPr>
              <a:t>: </a:t>
            </a:r>
            <a:r>
              <a:rPr lang="en-US" sz="1600" b="0" i="1" dirty="0">
                <a:effectLst/>
                <a:latin typeface="Söhne"/>
              </a:rPr>
              <a:t>Development of a solution to intercept all best practices and ideas to innovate both the product and the machinery used to produce it in every phase of the life cycle</a:t>
            </a:r>
            <a:r>
              <a:rPr lang="en-US" sz="1600" b="0" i="0" dirty="0">
                <a:effectLst/>
                <a:latin typeface="Söhne"/>
              </a:rPr>
              <a:t>.</a:t>
            </a:r>
          </a:p>
        </p:txBody>
      </p:sp>
    </p:spTree>
    <p:extLst>
      <p:ext uri="{BB962C8B-B14F-4D97-AF65-F5344CB8AC3E}">
        <p14:creationId xmlns:p14="http://schemas.microsoft.com/office/powerpoint/2010/main" val="261331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D46B77-6A7E-D885-E501-2A00C1A9D5E6}"/>
              </a:ext>
            </a:extLst>
          </p:cNvPr>
          <p:cNvSpPr>
            <a:spLocks noGrp="1"/>
          </p:cNvSpPr>
          <p:nvPr>
            <p:ph type="title"/>
          </p:nvPr>
        </p:nvSpPr>
        <p:spPr>
          <a:xfrm>
            <a:off x="322039" y="-75635"/>
            <a:ext cx="11378526" cy="1104106"/>
          </a:xfrm>
        </p:spPr>
        <p:txBody>
          <a:bodyPr vert="horz" anchor="ctr">
            <a:noAutofit/>
          </a:bodyPr>
          <a:lstStyle/>
          <a:p>
            <a:pPr algn="ctr"/>
            <a:r>
              <a:rPr lang="it-IT" sz="3600" b="1" dirty="0">
                <a:solidFill>
                  <a:schemeClr val="accent6">
                    <a:lumMod val="50000"/>
                  </a:schemeClr>
                </a:solidFill>
              </a:rPr>
              <a:t>Second </a:t>
            </a:r>
            <a:r>
              <a:rPr lang="it-IT" sz="3600" b="1" dirty="0" err="1">
                <a:solidFill>
                  <a:schemeClr val="accent6">
                    <a:lumMod val="50000"/>
                  </a:schemeClr>
                </a:solidFill>
              </a:rPr>
              <a:t>edition</a:t>
            </a:r>
            <a:r>
              <a:rPr lang="it-IT" sz="3600" b="1" dirty="0">
                <a:solidFill>
                  <a:schemeClr val="accent6">
                    <a:lumMod val="50000"/>
                  </a:schemeClr>
                </a:solidFill>
              </a:rPr>
              <a:t>: Politecnico di Torino 2022</a:t>
            </a:r>
          </a:p>
        </p:txBody>
      </p:sp>
      <p:pic>
        <p:nvPicPr>
          <p:cNvPr id="20" name="Picture 2" descr="https://www.manuthon.it/wp-content/uploads/2019/02/cosberg-300x85.png">
            <a:extLst>
              <a:ext uri="{FF2B5EF4-FFF2-40B4-BE49-F238E27FC236}">
                <a16:creationId xmlns:a16="http://schemas.microsoft.com/office/drawing/2014/main" id="{75FB8C1A-AF50-8936-59AA-D10BBA63BE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668" y="5671276"/>
            <a:ext cx="1574977" cy="4462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M Group">
            <a:extLst>
              <a:ext uri="{FF2B5EF4-FFF2-40B4-BE49-F238E27FC236}">
                <a16:creationId xmlns:a16="http://schemas.microsoft.com/office/drawing/2014/main" id="{A8188AAC-F90F-BBB3-D5D3-8E2F90797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22" y="1792050"/>
            <a:ext cx="732598" cy="7325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anieli Officine Meccaniche | Forcepoint">
            <a:extLst>
              <a:ext uri="{FF2B5EF4-FFF2-40B4-BE49-F238E27FC236}">
                <a16:creationId xmlns:a16="http://schemas.microsoft.com/office/drawing/2014/main" id="{CA54F5D6-8FB2-815C-FDE2-FE60D2D2B1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38" t="34026" r="18442" b="39009"/>
          <a:stretch/>
        </p:blipFill>
        <p:spPr bwMode="auto">
          <a:xfrm>
            <a:off x="322039" y="3348630"/>
            <a:ext cx="1502047" cy="322870"/>
          </a:xfrm>
          <a:prstGeom prst="rect">
            <a:avLst/>
          </a:prstGeom>
          <a:noFill/>
          <a:extLst>
            <a:ext uri="{909E8E84-426E-40DD-AFC4-6F175D3DCCD1}">
              <a14:hiddenFill xmlns:a14="http://schemas.microsoft.com/office/drawing/2010/main">
                <a:solidFill>
                  <a:srgbClr val="FFFFFF"/>
                </a:solidFill>
              </a14:hiddenFill>
            </a:ext>
          </a:extLst>
        </p:spPr>
      </p:pic>
      <p:pic>
        <p:nvPicPr>
          <p:cNvPr id="23" name="Elemento grafico 22">
            <a:extLst>
              <a:ext uri="{FF2B5EF4-FFF2-40B4-BE49-F238E27FC236}">
                <a16:creationId xmlns:a16="http://schemas.microsoft.com/office/drawing/2014/main" id="{F4A72B0C-9E20-0CF0-CDD2-CB6DD3F92A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122" y="4495482"/>
            <a:ext cx="955687" cy="561944"/>
          </a:xfrm>
          <a:prstGeom prst="rect">
            <a:avLst/>
          </a:prstGeom>
        </p:spPr>
      </p:pic>
      <p:sp>
        <p:nvSpPr>
          <p:cNvPr id="26" name="CasellaDiTesto 25">
            <a:extLst>
              <a:ext uri="{FF2B5EF4-FFF2-40B4-BE49-F238E27FC236}">
                <a16:creationId xmlns:a16="http://schemas.microsoft.com/office/drawing/2014/main" id="{A31A6C34-5286-4DCC-C13F-9BFF7642A6FD}"/>
              </a:ext>
            </a:extLst>
          </p:cNvPr>
          <p:cNvSpPr txBox="1"/>
          <p:nvPr/>
        </p:nvSpPr>
        <p:spPr>
          <a:xfrm>
            <a:off x="22580" y="1186724"/>
            <a:ext cx="2520280" cy="369332"/>
          </a:xfrm>
          <a:prstGeom prst="rect">
            <a:avLst/>
          </a:prstGeom>
          <a:noFill/>
        </p:spPr>
        <p:txBody>
          <a:bodyPr wrap="square">
            <a:spAutoFit/>
          </a:bodyPr>
          <a:lstStyle/>
          <a:p>
            <a:r>
              <a:rPr lang="it-IT" sz="1800" b="1" dirty="0"/>
              <a:t>Sponsor companies</a:t>
            </a:r>
            <a:r>
              <a:rPr lang="en-GB" sz="1800" b="1" dirty="0"/>
              <a:t>:</a:t>
            </a:r>
          </a:p>
        </p:txBody>
      </p:sp>
      <p:sp>
        <p:nvSpPr>
          <p:cNvPr id="4" name="CasellaDiTesto 3">
            <a:extLst>
              <a:ext uri="{FF2B5EF4-FFF2-40B4-BE49-F238E27FC236}">
                <a16:creationId xmlns:a16="http://schemas.microsoft.com/office/drawing/2014/main" id="{511C824F-B100-4C7F-E4AF-058ACE52D11E}"/>
              </a:ext>
            </a:extLst>
          </p:cNvPr>
          <p:cNvSpPr txBox="1"/>
          <p:nvPr/>
        </p:nvSpPr>
        <p:spPr>
          <a:xfrm>
            <a:off x="2063552" y="1792050"/>
            <a:ext cx="10031692" cy="4770537"/>
          </a:xfrm>
          <a:prstGeom prst="rect">
            <a:avLst/>
          </a:prstGeom>
          <a:noFill/>
        </p:spPr>
        <p:txBody>
          <a:bodyPr wrap="square">
            <a:spAutoFit/>
          </a:bodyPr>
          <a:lstStyle/>
          <a:p>
            <a:pPr algn="just"/>
            <a:r>
              <a:rPr lang="en-US" sz="1600" b="1" i="0" dirty="0">
                <a:effectLst/>
                <a:latin typeface="Söhne"/>
              </a:rPr>
              <a:t>BLM Group </a:t>
            </a:r>
            <a:r>
              <a:rPr lang="en-US" sz="1600" b="0" i="0" dirty="0">
                <a:effectLst/>
                <a:latin typeface="Söhne"/>
              </a:rPr>
              <a:t>(sector: development of systems for processing tubes, special profiles, and bars such as laser and disk cutting, bending, shaping...) – </a:t>
            </a:r>
            <a:r>
              <a:rPr lang="en-US" sz="1600" b="1" i="0" dirty="0">
                <a:effectLst/>
                <a:latin typeface="Söhne"/>
              </a:rPr>
              <a:t>proposed challenge</a:t>
            </a:r>
            <a:r>
              <a:rPr lang="en-US" sz="1600" b="0" i="0" dirty="0">
                <a:effectLst/>
                <a:latin typeface="Söhne"/>
              </a:rPr>
              <a:t>: </a:t>
            </a:r>
            <a:r>
              <a:rPr lang="en-US" sz="1600" b="0" i="1" dirty="0">
                <a:effectLst/>
                <a:latin typeface="Söhne"/>
              </a:rPr>
              <a:t>Development of an innovative solution for the workspace of a laser cutting cell for three-dimensional pieces.</a:t>
            </a:r>
          </a:p>
          <a:p>
            <a:pPr algn="just"/>
            <a:endParaRPr lang="en-US" sz="1600" b="0" i="0" dirty="0">
              <a:effectLst/>
              <a:latin typeface="Söhne"/>
            </a:endParaRPr>
          </a:p>
          <a:p>
            <a:pPr algn="just"/>
            <a:r>
              <a:rPr lang="en-US" sz="1600" b="1" i="0" dirty="0">
                <a:effectLst/>
                <a:latin typeface="Söhne"/>
              </a:rPr>
              <a:t>DANIELI </a:t>
            </a:r>
            <a:r>
              <a:rPr lang="en-US" sz="1600" b="0" i="0" dirty="0">
                <a:effectLst/>
                <a:latin typeface="Söhne"/>
              </a:rPr>
              <a:t>(sector: global producers of plants and machinery for the metal steel industry) – </a:t>
            </a:r>
            <a:r>
              <a:rPr lang="en-US" sz="1600" b="1" i="0" dirty="0">
                <a:effectLst/>
                <a:latin typeface="Söhne"/>
              </a:rPr>
              <a:t>proposed challenge</a:t>
            </a:r>
            <a:r>
              <a:rPr lang="en-US" sz="1600" b="0" i="0" dirty="0">
                <a:effectLst/>
                <a:latin typeface="Söhne"/>
              </a:rPr>
              <a:t>: </a:t>
            </a:r>
            <a:r>
              <a:rPr lang="en-US" sz="1600" b="0" i="1" dirty="0">
                <a:effectLst/>
                <a:latin typeface="Söhne"/>
              </a:rPr>
              <a:t>Studies and sizing for the simplification of some activities in a technologically advanced context: 1- decide the logic and management of the missions that the A.M.R. must carry out and how they should be executed in a dynamic environment. 2- size the necessary quantity of loading and unloading stations that each workstation should have for smooth operation, 3- size and design, based on the size and weight that the different tools can have, one or more types of trolleys that the A.M.R. will use for transportation.</a:t>
            </a:r>
          </a:p>
          <a:p>
            <a:pPr algn="just"/>
            <a:endParaRPr lang="en-US" sz="1600" b="0" i="0" dirty="0">
              <a:effectLst/>
              <a:latin typeface="Söhne"/>
            </a:endParaRPr>
          </a:p>
          <a:p>
            <a:pPr algn="just"/>
            <a:r>
              <a:rPr lang="en-US" sz="1600" b="1" i="0" dirty="0">
                <a:effectLst/>
                <a:latin typeface="Söhne"/>
              </a:rPr>
              <a:t>KORBER TISSUE </a:t>
            </a:r>
            <a:r>
              <a:rPr lang="en-US" sz="1600" b="0" i="0" dirty="0">
                <a:effectLst/>
                <a:latin typeface="Söhne"/>
              </a:rPr>
              <a:t>(sector: design and production of industrial machinery for the tissue transformation industry (paper industry)) – </a:t>
            </a:r>
            <a:r>
              <a:rPr lang="en-US" sz="1600" b="1" i="0" dirty="0">
                <a:effectLst/>
                <a:latin typeface="Söhne"/>
              </a:rPr>
              <a:t>proposed challenge</a:t>
            </a:r>
            <a:r>
              <a:rPr lang="en-US" sz="1600" b="0" i="0" dirty="0">
                <a:effectLst/>
                <a:latin typeface="Söhne"/>
              </a:rPr>
              <a:t>: </a:t>
            </a:r>
            <a:r>
              <a:rPr lang="en-US" sz="1600" b="0" i="1" dirty="0">
                <a:effectLst/>
                <a:latin typeface="Söhne"/>
              </a:rPr>
              <a:t>Development of a solution to monetize and generate revenue from their customers' data, to anticipate and identify customer needs starting from the analysis of their data.</a:t>
            </a:r>
          </a:p>
          <a:p>
            <a:pPr algn="just"/>
            <a:endParaRPr lang="en-US" sz="1600" b="0" i="0" dirty="0">
              <a:effectLst/>
              <a:latin typeface="Söhne"/>
            </a:endParaRPr>
          </a:p>
          <a:p>
            <a:pPr algn="just"/>
            <a:r>
              <a:rPr lang="en-US" sz="1600" b="1" i="0" dirty="0">
                <a:effectLst/>
                <a:latin typeface="Söhne"/>
              </a:rPr>
              <a:t>COSBERG INNOVACTION </a:t>
            </a:r>
            <a:r>
              <a:rPr lang="en-US" sz="1600" b="0" i="0" dirty="0">
                <a:effectLst/>
                <a:latin typeface="Söhne"/>
              </a:rPr>
              <a:t>(sector: design and construction of machines and modules for automating assembly processes in various fields of application) – </a:t>
            </a:r>
            <a:r>
              <a:rPr lang="en-US" sz="1600" b="1" i="0" dirty="0">
                <a:effectLst/>
                <a:latin typeface="Söhne"/>
              </a:rPr>
              <a:t>proposed challenge</a:t>
            </a:r>
            <a:r>
              <a:rPr lang="en-US" sz="1600" b="0" i="0" dirty="0">
                <a:effectLst/>
                <a:latin typeface="Söhne"/>
              </a:rPr>
              <a:t>: </a:t>
            </a:r>
            <a:r>
              <a:rPr lang="en-US" sz="1600" b="0" i="1" dirty="0">
                <a:effectLst/>
                <a:latin typeface="Söhne"/>
              </a:rPr>
              <a:t>Realize a model of </a:t>
            </a:r>
            <a:r>
              <a:rPr lang="en-US" sz="1600" b="0" i="1" dirty="0" err="1">
                <a:effectLst/>
                <a:latin typeface="Söhne"/>
              </a:rPr>
              <a:t>servitization</a:t>
            </a:r>
            <a:r>
              <a:rPr lang="en-US" sz="1600" b="0" i="1" dirty="0">
                <a:effectLst/>
                <a:latin typeface="Söhne"/>
              </a:rPr>
              <a:t> of </a:t>
            </a:r>
            <a:r>
              <a:rPr lang="en-US" sz="1600" b="0" i="1" dirty="0" err="1">
                <a:effectLst/>
                <a:latin typeface="Söhne"/>
              </a:rPr>
              <a:t>Cosberg's</a:t>
            </a:r>
            <a:r>
              <a:rPr lang="en-US" sz="1600" b="0" i="1" dirty="0">
                <a:effectLst/>
                <a:latin typeface="Söhne"/>
              </a:rPr>
              <a:t> customized plants that include management systems, plant lifecycle control systems, and anything deemed necessary and useful.</a:t>
            </a:r>
          </a:p>
        </p:txBody>
      </p:sp>
    </p:spTree>
    <p:extLst>
      <p:ext uri="{BB962C8B-B14F-4D97-AF65-F5344CB8AC3E}">
        <p14:creationId xmlns:p14="http://schemas.microsoft.com/office/powerpoint/2010/main" val="2436656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74DCFF-B4E7-472B-B3CD-AD8C26728744}"/>
              </a:ext>
            </a:extLst>
          </p:cNvPr>
          <p:cNvSpPr>
            <a:spLocks noGrp="1"/>
          </p:cNvSpPr>
          <p:nvPr>
            <p:ph type="title"/>
          </p:nvPr>
        </p:nvSpPr>
        <p:spPr>
          <a:xfrm>
            <a:off x="-672752" y="-171400"/>
            <a:ext cx="12192000" cy="1104106"/>
          </a:xfrm>
        </p:spPr>
        <p:txBody>
          <a:bodyPr vert="horz" anchor="ctr">
            <a:noAutofit/>
          </a:bodyPr>
          <a:lstStyle/>
          <a:p>
            <a:pPr algn="ctr"/>
            <a:r>
              <a:rPr lang="en-GB" sz="2400" b="1" dirty="0">
                <a:solidFill>
                  <a:schemeClr val="accent6">
                    <a:lumMod val="50000"/>
                  </a:schemeClr>
                </a:solidFill>
              </a:rPr>
              <a:t>Challenge </a:t>
            </a:r>
            <a:r>
              <a:rPr lang="en-GB" sz="2400" b="1" dirty="0" err="1">
                <a:solidFill>
                  <a:schemeClr val="accent6">
                    <a:lumMod val="50000"/>
                  </a:schemeClr>
                </a:solidFill>
              </a:rPr>
              <a:t>Manuthon</a:t>
            </a:r>
            <a:r>
              <a:rPr lang="en-GB" sz="2400" b="1" dirty="0">
                <a:solidFill>
                  <a:schemeClr val="accent6">
                    <a:lumMod val="50000"/>
                  </a:schemeClr>
                </a:solidFill>
              </a:rPr>
              <a:t> 2022</a:t>
            </a:r>
            <a:endParaRPr lang="it-IT" sz="2400" b="1" dirty="0">
              <a:solidFill>
                <a:schemeClr val="accent6">
                  <a:lumMod val="50000"/>
                </a:schemeClr>
              </a:solidFill>
            </a:endParaRPr>
          </a:p>
        </p:txBody>
      </p:sp>
      <p:sp>
        <p:nvSpPr>
          <p:cNvPr id="9" name="Rettangolo 8">
            <a:extLst>
              <a:ext uri="{FF2B5EF4-FFF2-40B4-BE49-F238E27FC236}">
                <a16:creationId xmlns:a16="http://schemas.microsoft.com/office/drawing/2014/main" id="{ADE547E9-CE24-407F-8741-53A3B5A83D30}"/>
              </a:ext>
            </a:extLst>
          </p:cNvPr>
          <p:cNvSpPr/>
          <p:nvPr/>
        </p:nvSpPr>
        <p:spPr>
          <a:xfrm>
            <a:off x="119336" y="3029559"/>
            <a:ext cx="5040560" cy="338554"/>
          </a:xfrm>
          <a:prstGeom prst="rect">
            <a:avLst/>
          </a:prstGeom>
        </p:spPr>
        <p:txBody>
          <a:bodyPr wrap="square">
            <a:spAutoFit/>
          </a:bodyPr>
          <a:lstStyle/>
          <a:p>
            <a:r>
              <a:rPr lang="en-GB" sz="1600" dirty="0">
                <a:hlinkClick r:id="rId2"/>
              </a:rPr>
              <a:t>https://www.youtube.com/watch?v=ouRjXytP8F8</a:t>
            </a:r>
            <a:endParaRPr lang="en-GB" sz="1600" dirty="0"/>
          </a:p>
        </p:txBody>
      </p:sp>
      <p:pic>
        <p:nvPicPr>
          <p:cNvPr id="11" name="Immagine 10" descr="Immagine che contiene testo, interno, persona, uomo&#10;&#10;Descrizione generata automaticamente">
            <a:extLst>
              <a:ext uri="{FF2B5EF4-FFF2-40B4-BE49-F238E27FC236}">
                <a16:creationId xmlns:a16="http://schemas.microsoft.com/office/drawing/2014/main" id="{F4BD0272-323E-3533-E1B6-128388D14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357" y="1124744"/>
            <a:ext cx="3073419" cy="1728192"/>
          </a:xfrm>
          <a:prstGeom prst="rect">
            <a:avLst/>
          </a:prstGeom>
        </p:spPr>
      </p:pic>
      <p:pic>
        <p:nvPicPr>
          <p:cNvPr id="12" name="Immagine 11" descr="Immagine che contiene testo, uomo, muro, interno&#10;&#10;Descrizione generata automaticamente">
            <a:extLst>
              <a:ext uri="{FF2B5EF4-FFF2-40B4-BE49-F238E27FC236}">
                <a16:creationId xmlns:a16="http://schemas.microsoft.com/office/drawing/2014/main" id="{703EC4A2-B093-F13A-55D3-77211F5DC1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432" y="3645024"/>
            <a:ext cx="3073419" cy="1722757"/>
          </a:xfrm>
          <a:prstGeom prst="rect">
            <a:avLst/>
          </a:prstGeom>
        </p:spPr>
      </p:pic>
      <p:sp>
        <p:nvSpPr>
          <p:cNvPr id="13" name="Rettangolo 12">
            <a:extLst>
              <a:ext uri="{FF2B5EF4-FFF2-40B4-BE49-F238E27FC236}">
                <a16:creationId xmlns:a16="http://schemas.microsoft.com/office/drawing/2014/main" id="{9FA7F824-93ED-D635-821E-4CD76DEDEF1E}"/>
              </a:ext>
            </a:extLst>
          </p:cNvPr>
          <p:cNvSpPr/>
          <p:nvPr/>
        </p:nvSpPr>
        <p:spPr>
          <a:xfrm>
            <a:off x="119336" y="5548590"/>
            <a:ext cx="5155579" cy="338554"/>
          </a:xfrm>
          <a:prstGeom prst="rect">
            <a:avLst/>
          </a:prstGeom>
        </p:spPr>
        <p:txBody>
          <a:bodyPr wrap="none">
            <a:spAutoFit/>
          </a:bodyPr>
          <a:lstStyle/>
          <a:p>
            <a:r>
              <a:rPr lang="en-GB" sz="1600" dirty="0">
                <a:hlinkClick r:id="rId5"/>
              </a:rPr>
              <a:t>https://www.youtube.com/watch?v=X6Kz16PwSjs</a:t>
            </a:r>
            <a:r>
              <a:rPr lang="en-GB" sz="1600" dirty="0"/>
              <a:t> </a:t>
            </a:r>
          </a:p>
        </p:txBody>
      </p:sp>
      <p:pic>
        <p:nvPicPr>
          <p:cNvPr id="15" name="Immagine 14">
            <a:extLst>
              <a:ext uri="{FF2B5EF4-FFF2-40B4-BE49-F238E27FC236}">
                <a16:creationId xmlns:a16="http://schemas.microsoft.com/office/drawing/2014/main" id="{45D9FDD7-14EE-A173-FEA9-ED8E48420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0176" y="1144284"/>
            <a:ext cx="3033653" cy="1728000"/>
          </a:xfrm>
          <a:prstGeom prst="rect">
            <a:avLst/>
          </a:prstGeom>
        </p:spPr>
      </p:pic>
      <p:pic>
        <p:nvPicPr>
          <p:cNvPr id="17" name="Immagine 16" descr="Immagine che contiene logo&#10;&#10;Descrizione generata automaticamente">
            <a:extLst>
              <a:ext uri="{FF2B5EF4-FFF2-40B4-BE49-F238E27FC236}">
                <a16:creationId xmlns:a16="http://schemas.microsoft.com/office/drawing/2014/main" id="{5C313EAA-0201-5828-32E5-46CF500F09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565" y="3631527"/>
            <a:ext cx="3033653" cy="1708527"/>
          </a:xfrm>
          <a:prstGeom prst="rect">
            <a:avLst/>
          </a:prstGeom>
        </p:spPr>
      </p:pic>
      <p:sp>
        <p:nvSpPr>
          <p:cNvPr id="19" name="CasellaDiTesto 18">
            <a:extLst>
              <a:ext uri="{FF2B5EF4-FFF2-40B4-BE49-F238E27FC236}">
                <a16:creationId xmlns:a16="http://schemas.microsoft.com/office/drawing/2014/main" id="{75B7B670-2A4F-C466-7DA1-6560A560A0E7}"/>
              </a:ext>
            </a:extLst>
          </p:cNvPr>
          <p:cNvSpPr txBox="1"/>
          <p:nvPr/>
        </p:nvSpPr>
        <p:spPr>
          <a:xfrm>
            <a:off x="6528048" y="5548590"/>
            <a:ext cx="5330688" cy="338554"/>
          </a:xfrm>
          <a:prstGeom prst="rect">
            <a:avLst/>
          </a:prstGeom>
          <a:noFill/>
        </p:spPr>
        <p:txBody>
          <a:bodyPr wrap="square">
            <a:spAutoFit/>
          </a:bodyPr>
          <a:lstStyle/>
          <a:p>
            <a:r>
              <a:rPr lang="it-IT" sz="1600" dirty="0">
                <a:hlinkClick r:id="rId8"/>
              </a:rPr>
              <a:t>https://www.youtube.com/watch?v=oyp1rmsmVDk</a:t>
            </a:r>
            <a:endParaRPr lang="it-IT" sz="1600" dirty="0"/>
          </a:p>
        </p:txBody>
      </p:sp>
      <p:sp>
        <p:nvSpPr>
          <p:cNvPr id="21" name="CasellaDiTesto 20">
            <a:extLst>
              <a:ext uri="{FF2B5EF4-FFF2-40B4-BE49-F238E27FC236}">
                <a16:creationId xmlns:a16="http://schemas.microsoft.com/office/drawing/2014/main" id="{94BBEFAA-2AA7-6BCD-7694-DCA8F104728B}"/>
              </a:ext>
            </a:extLst>
          </p:cNvPr>
          <p:cNvSpPr txBox="1"/>
          <p:nvPr/>
        </p:nvSpPr>
        <p:spPr>
          <a:xfrm>
            <a:off x="6074669" y="3028998"/>
            <a:ext cx="5783323" cy="338554"/>
          </a:xfrm>
          <a:prstGeom prst="rect">
            <a:avLst/>
          </a:prstGeom>
          <a:noFill/>
        </p:spPr>
        <p:txBody>
          <a:bodyPr wrap="square">
            <a:spAutoFit/>
          </a:bodyPr>
          <a:lstStyle/>
          <a:p>
            <a:r>
              <a:rPr lang="it-IT" sz="1600" dirty="0">
                <a:hlinkClick r:id="rId9"/>
              </a:rPr>
              <a:t>https://www.youtube.com/watch?v=IfIlQ4YJn7M&amp;t=91s</a:t>
            </a:r>
            <a:endParaRPr lang="it-IT" sz="1600" dirty="0"/>
          </a:p>
        </p:txBody>
      </p:sp>
    </p:spTree>
    <p:extLst>
      <p:ext uri="{BB962C8B-B14F-4D97-AF65-F5344CB8AC3E}">
        <p14:creationId xmlns:p14="http://schemas.microsoft.com/office/powerpoint/2010/main" val="3920614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B1D71C81881B7448498F857369910DE" ma:contentTypeVersion="18" ma:contentTypeDescription="Creare un nuovo documento." ma:contentTypeScope="" ma:versionID="dd79dab9614619a7eb01be3022346fd1">
  <xsd:schema xmlns:xsd="http://www.w3.org/2001/XMLSchema" xmlns:xs="http://www.w3.org/2001/XMLSchema" xmlns:p="http://schemas.microsoft.com/office/2006/metadata/properties" xmlns:ns3="ecf3309f-1e43-454d-bfdd-4db9fc34d643" xmlns:ns4="e8d98e8e-8515-456b-bb84-b5e0794066fa" targetNamespace="http://schemas.microsoft.com/office/2006/metadata/properties" ma:root="true" ma:fieldsID="6504b0719da482ee72b97bd82ea5e69c" ns3:_="" ns4:_="">
    <xsd:import namespace="ecf3309f-1e43-454d-bfdd-4db9fc34d643"/>
    <xsd:import namespace="e8d98e8e-8515-456b-bb84-b5e0794066f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3309f-1e43-454d-bfdd-4db9fc34d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d98e8e-8515-456b-bb84-b5e0794066fa"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element name="SharingHintHash" ma:index="16"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cf3309f-1e43-454d-bfdd-4db9fc34d643" xsi:nil="true"/>
  </documentManagement>
</p:properties>
</file>

<file path=customXml/itemProps1.xml><?xml version="1.0" encoding="utf-8"?>
<ds:datastoreItem xmlns:ds="http://schemas.openxmlformats.org/officeDocument/2006/customXml" ds:itemID="{476F116A-B841-4E5D-861E-37373368B29B}">
  <ds:schemaRefs>
    <ds:schemaRef ds:uri="http://schemas.microsoft.com/sharepoint/v3/contenttype/forms"/>
  </ds:schemaRefs>
</ds:datastoreItem>
</file>

<file path=customXml/itemProps2.xml><?xml version="1.0" encoding="utf-8"?>
<ds:datastoreItem xmlns:ds="http://schemas.openxmlformats.org/officeDocument/2006/customXml" ds:itemID="{8486BE98-9812-45CE-9780-94D928D76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f3309f-1e43-454d-bfdd-4db9fc34d643"/>
    <ds:schemaRef ds:uri="e8d98e8e-8515-456b-bb84-b5e0794066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3672FC-C25B-4F93-8706-60A1E8CF4A2B}">
  <ds:schemaRefs>
    <ds:schemaRef ds:uri="http://purl.org/dc/terms/"/>
    <ds:schemaRef ds:uri="e8d98e8e-8515-456b-bb84-b5e0794066fa"/>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dcmitype/"/>
    <ds:schemaRef ds:uri="http://schemas.microsoft.com/office/infopath/2007/PartnerControls"/>
    <ds:schemaRef ds:uri="ecf3309f-1e43-454d-bfdd-4db9fc34d64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Presentazione proposta di vendita</Template>
  <TotalTime>0</TotalTime>
  <Words>1329</Words>
  <Application>Microsoft Office PowerPoint</Application>
  <PresentationFormat>Widescreen</PresentationFormat>
  <Paragraphs>145</Paragraphs>
  <Slides>16</Slides>
  <Notes>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Arial</vt:lpstr>
      <vt:lpstr>Calibri</vt:lpstr>
      <vt:lpstr>Century Gothic</vt:lpstr>
      <vt:lpstr>Söhne</vt:lpstr>
      <vt:lpstr>Verdana</vt:lpstr>
      <vt:lpstr>Wingdings</vt:lpstr>
      <vt:lpstr>Wingdings 2</vt:lpstr>
      <vt:lpstr>Verve</vt:lpstr>
      <vt:lpstr>ManuThon 2024 – 3rd edition  Manufacturing Hackathon </vt:lpstr>
      <vt:lpstr>ManuThon: Manufacturing Hackathon</vt:lpstr>
      <vt:lpstr>ManuThon in pills</vt:lpstr>
      <vt:lpstr>ManuThon in pills</vt:lpstr>
      <vt:lpstr>ManuThon in pills</vt:lpstr>
      <vt:lpstr>Previous edition: Napoli and Torino</vt:lpstr>
      <vt:lpstr>First edition: Napoli – Federico II 2019</vt:lpstr>
      <vt:lpstr>Second edition: Politecnico di Torino 2022</vt:lpstr>
      <vt:lpstr>Challenge Manuthon 2022</vt:lpstr>
      <vt:lpstr>Presentazione standard di PowerPoint</vt:lpstr>
      <vt:lpstr>Location 2024 edition Reggio Emilia and Laboratorio Aperto dei Chiostri di San Pietro</vt:lpstr>
      <vt:lpstr>Presentazione standard di PowerPoint</vt:lpstr>
      <vt:lpstr>Location 2024 edition Reggio Emilia and Laboratorio Aperto dei Chiostri di San Pietro</vt:lpstr>
      <vt:lpstr>Sponsor companies</vt:lpstr>
      <vt:lpstr>Logistics</vt:lpstr>
      <vt:lpstr>If you want to know more… If you want to keep you up to date… If you want to send your application…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2018-07-10T13:48:34Z</dcterms:created>
  <dcterms:modified xsi:type="dcterms:W3CDTF">2024-02-02T14:45:31Z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TC102202139990</vt:lpwstr>
  </property>
  <property fmtid="{D5CDD505-2E9C-101B-9397-08002B2CF9AE}" pid="3" name="ContentTypeId">
    <vt:lpwstr>0x0101003B1D71C81881B7448498F857369910DE</vt:lpwstr>
  </property>
</Properties>
</file>